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p15="http://schemas.microsoft.com/office/powerpoint/2012/main" autoCompressPictures="0" saveSubsetFonts="1">
  <p:sldMasterIdLst>
    <p:sldMasterId r:id="rId1" id="2147483673"/>
  </p:sldMasterIdLst>
  <p:notesMasterIdLst>
    <p:notesMasterId r:id="rId22"/>
  </p:notesMasterIdLst>
  <p:sldIdLst>
    <p:sldId r:id="rId2" id="256"/>
    <p:sldId r:id="rId3" id="257"/>
    <p:sldId r:id="rId4" id="260"/>
    <p:sldId r:id="rId5" id="258"/>
    <p:sldId r:id="rId6" id="259"/>
    <p:sldId r:id="rId7" id="261"/>
    <p:sldId r:id="rId8" id="262"/>
    <p:sldId r:id="rId9" id="264"/>
    <p:sldId r:id="rId10" id="265"/>
    <p:sldId r:id="rId11" id="266"/>
    <p:sldId r:id="rId12" id="268"/>
    <p:sldId r:id="rId13" id="269"/>
    <p:sldId r:id="rId14" id="270"/>
    <p:sldId r:id="rId15" id="271"/>
    <p:sldId r:id="rId16" id="273"/>
    <p:sldId r:id="rId17" id="274"/>
    <p:sldId r:id="rId18" id="275"/>
    <p:sldId r:id="rId19" id="276"/>
    <p:sldId r:id="rId20" id="277"/>
    <p:sldId r:id="rId21" id="278"/>
  </p:sldIdLst>
  <p:sldSz cx="12192000" cy="6858000"/>
  <p:notesSz cx="6858000" cy="9144000"/>
  <p:defaultTextStyle>
    <a:defPPr>
      <a:defRPr lang="en-US"/>
    </a:defPPr>
    <a:lvl1pPr eaLnBrk="1" defTabSz="914400" latinLnBrk="0" rtl="0" marL="0" hangingPunct="1" algn="l">
      <a:defRPr kern="1200" sz="1800">
        <a:solidFill>
          <a:schemeClr val="tx1"/>
        </a:solidFill>
        <a:latin typeface="+mn-lt"/>
        <a:ea typeface="+mn-ea"/>
        <a:cs typeface="+mn-cs"/>
      </a:defRPr>
    </a:lvl1pPr>
    <a:lvl2pPr eaLnBrk="1" defTabSz="914400" latinLnBrk="0" rtl="0" marL="457200" hangingPunct="1" algn="l">
      <a:defRPr kern="1200" sz="1800">
        <a:solidFill>
          <a:schemeClr val="tx1"/>
        </a:solidFill>
        <a:latin typeface="+mn-lt"/>
        <a:ea typeface="+mn-ea"/>
        <a:cs typeface="+mn-cs"/>
      </a:defRPr>
    </a:lvl2pPr>
    <a:lvl3pPr eaLnBrk="1" defTabSz="914400" latinLnBrk="0" rtl="0" marL="914400" hangingPunct="1" algn="l">
      <a:defRPr kern="1200" sz="1800">
        <a:solidFill>
          <a:schemeClr val="tx1"/>
        </a:solidFill>
        <a:latin typeface="+mn-lt"/>
        <a:ea typeface="+mn-ea"/>
        <a:cs typeface="+mn-cs"/>
      </a:defRPr>
    </a:lvl3pPr>
    <a:lvl4pPr eaLnBrk="1" defTabSz="914400" latinLnBrk="0" rtl="0" marL="1371600" hangingPunct="1" algn="l">
      <a:defRPr kern="1200" sz="1800">
        <a:solidFill>
          <a:schemeClr val="tx1"/>
        </a:solidFill>
        <a:latin typeface="+mn-lt"/>
        <a:ea typeface="+mn-ea"/>
        <a:cs typeface="+mn-cs"/>
      </a:defRPr>
    </a:lvl4pPr>
    <a:lvl5pPr eaLnBrk="1" defTabSz="914400" latinLnBrk="0" rtl="0" marL="1828800" hangingPunct="1" algn="l">
      <a:defRPr kern="1200" sz="1800">
        <a:solidFill>
          <a:schemeClr val="tx1"/>
        </a:solidFill>
        <a:latin typeface="+mn-lt"/>
        <a:ea typeface="+mn-ea"/>
        <a:cs typeface="+mn-cs"/>
      </a:defRPr>
    </a:lvl5pPr>
    <a:lvl6pPr eaLnBrk="1" defTabSz="914400" latinLnBrk="0" rtl="0" marL="2286000" hangingPunct="1" algn="l">
      <a:defRPr kern="1200" sz="1800">
        <a:solidFill>
          <a:schemeClr val="tx1"/>
        </a:solidFill>
        <a:latin typeface="+mn-lt"/>
        <a:ea typeface="+mn-ea"/>
        <a:cs typeface="+mn-cs"/>
      </a:defRPr>
    </a:lvl6pPr>
    <a:lvl7pPr eaLnBrk="1" defTabSz="914400" latinLnBrk="0" rtl="0" marL="2743200" hangingPunct="1" algn="l">
      <a:defRPr kern="1200" sz="1800">
        <a:solidFill>
          <a:schemeClr val="tx1"/>
        </a:solidFill>
        <a:latin typeface="+mn-lt"/>
        <a:ea typeface="+mn-ea"/>
        <a:cs typeface="+mn-cs"/>
      </a:defRPr>
    </a:lvl7pPr>
    <a:lvl8pPr eaLnBrk="1" defTabSz="914400" latinLnBrk="0" rtl="0" marL="3200400" hangingPunct="1" algn="l">
      <a:defRPr kern="1200" sz="1800">
        <a:solidFill>
          <a:schemeClr val="tx1"/>
        </a:solidFill>
        <a:latin typeface="+mn-lt"/>
        <a:ea typeface="+mn-ea"/>
        <a:cs typeface="+mn-cs"/>
      </a:defRPr>
    </a:lvl8pPr>
    <a:lvl9pPr eaLnBrk="1" defTabSz="914400" latinLnBrk="0" rtl="0" marL="3657600" hangingPunct="1" algn="l">
      <a:defRPr kern="1200" sz="18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roundtripDataSignature="AMtx7mjAOyBXg2BeO3gjnMjhDoKaD/GG8w==" r:id="rId28"/>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clrIdx="0" initials="" lastIdx="1" name="Kevin Watson" id="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25270"/>
    <p:restoredTop sz="94694"/>
  </p:normalViewPr>
  <p:slideViewPr>
    <p:cSldViewPr snapToGrid="0" snapToObjects="1">
      <p:cViewPr varScale="1">
        <p:scale>
          <a:sx n="125" d="100"/>
          <a:sy n="125" d="100"/>
        </p:scale>
        <p:origin x="1280"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Type="http://schemas.openxmlformats.org/officeDocument/2006/relationships/slide" Target="slides/slide7.xml" Id="rId8"></Relationship><Relationship Type="http://schemas.openxmlformats.org/officeDocument/2006/relationships/slide" Target="slides/slide12.xml" Id="rId13"></Relationship><Relationship Type="http://schemas.openxmlformats.org/officeDocument/2006/relationships/slide" Target="slides/slide17.xml" Id="rId18"></Relationship><Relationship Type="http://schemas.openxmlformats.org/officeDocument/2006/relationships/theme" Target="theme/theme1.xml" Id="rId26"></Relationship><Relationship Type="http://schemas.openxmlformats.org/officeDocument/2006/relationships/slide" Target="slides/slide2.xml" Id="rId3"></Relationship><Relationship Type="http://schemas.openxmlformats.org/officeDocument/2006/relationships/slide" Target="slides/slide20.xml" Id="rId21"></Relationship><Relationship Type="http://schemas.openxmlformats.org/officeDocument/2006/relationships/slide" Target="slides/slide6.xml" Id="rId7"></Relationship><Relationship Type="http://schemas.openxmlformats.org/officeDocument/2006/relationships/slide" Target="slides/slide11.xml" Id="rId12"></Relationship><Relationship Type="http://schemas.openxmlformats.org/officeDocument/2006/relationships/slide" Target="slides/slide16.xml" Id="rId17"></Relationship><Relationship Type="http://schemas.openxmlformats.org/officeDocument/2006/relationships/viewProps" Target="viewProps.xml" Id="rId25"></Relationship><Relationship Type="http://schemas.openxmlformats.org/officeDocument/2006/relationships/slide" Target="slides/slide1.xml" Id="rId2"></Relationship><Relationship Type="http://schemas.openxmlformats.org/officeDocument/2006/relationships/slide" Target="slides/slide15.xml" Id="rId16"></Relationship><Relationship Type="http://schemas.openxmlformats.org/officeDocument/2006/relationships/slide" Target="slides/slide19.xml" Id="rId20"></Relationship><Relationship Type="http://schemas.openxmlformats.org/officeDocument/2006/relationships/slideMaster" Target="slideMasters/slideMaster1.xml" Id="rId1"></Relationship><Relationship Type="http://schemas.openxmlformats.org/officeDocument/2006/relationships/slide" Target="slides/slide5.xml" Id="rId6"></Relationship><Relationship Type="http://schemas.openxmlformats.org/officeDocument/2006/relationships/slide" Target="slides/slide10.xml" Id="rId11"></Relationship><Relationship Type="http://schemas.openxmlformats.org/officeDocument/2006/relationships/presProps" Target="presProps.xml" Id="rId24"></Relationship><Relationship Type="http://schemas.openxmlformats.org/officeDocument/2006/relationships/slide" Target="slides/slide4.xml" Id="rId5"></Relationship><Relationship Type="http://schemas.openxmlformats.org/officeDocument/2006/relationships/slide" Target="slides/slide14.xml" Id="rId15"></Relationship><Relationship Type="http://schemas.openxmlformats.org/officeDocument/2006/relationships/commentAuthors" Target="commentAuthors.xml" Id="rId23"></Relationship><Relationship Type="http://schemas.openxmlformats.org/officeDocument/2006/relationships/slide" Target="slides/slide9.xml" Id="rId10"></Relationship><Relationship Type="http://schemas.openxmlformats.org/officeDocument/2006/relationships/slide" Target="slides/slide18.xml" Id="rId19"></Relationship><Relationship Type="http://schemas.openxmlformats.org/officeDocument/2006/relationships/slide" Target="slides/slide3.xml" Id="rId4"></Relationship><Relationship Type="http://schemas.openxmlformats.org/officeDocument/2006/relationships/slide" Target="slides/slide8.xml" Id="rId9"></Relationship><Relationship Type="http://schemas.openxmlformats.org/officeDocument/2006/relationships/slide" Target="slides/slide13.xml" Id="rId14"></Relationship><Relationship Type="http://schemas.openxmlformats.org/officeDocument/2006/relationships/notesMaster" Target="notesMasters/notesMaster1.xml" Id="rId22"></Relationship><Relationship Type="http://schemas.openxmlformats.org/officeDocument/2006/relationships/tableStyles" Target="tableStyles.xml" Id="rId27"></Relationship><Relationship Target="metadata" Type="http://customschemas.google.com/relationships/presentationmetadata" Id="rId28"></Relationship></Relationships>
</file>

<file path=ppt/comments/comment1.xml><?xml version="1.0" encoding="utf-8"?>
<p:cmLst xmlns:a="http://schemas.openxmlformats.org/drawingml/2006/main" xmlns:r="http://schemas.openxmlformats.org/officeDocument/2006/relationships" xmlns:p="http://schemas.openxmlformats.org/presentationml/2006/main" xmlns:p15="http://schemas.microsoft.com/office/powerpoint/2012/main">
  <p:cm dt="2021-07-27T11:33:14.887" authorId="0" idx="1">
    <p:pos x="10872" y="1390"/>
    <p:text/>
    <p:extLst>
      <p:ext uri="{C676402C-5697-4E1C-873F-D02D1690AC5C}">
        <p15:threadingInfo timeZoneBias="0"/>
      </p:ext>
      <p:ext uri="http://customooxmlschemas.google.com/">
        <go:slidesCustomData xmlns:go="http://customooxmlschemas.google.com/" commentPostId="AAAAXzIpMe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A8924-D3B2-0B44-B9B1-E91C029DCB44}" type="datetimeFigureOut">
              <a:rPr lang="en-US" smtClean="0"/>
              <a:t>3/29/22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6E636-7256-5940-9144-6F538FDFBB24}" type="slidenum">
              <a:rPr lang="en-US" smtClean="0"/>
              <a:t>‹#›</a:t>
            </a:fld>
            <a:endParaRPr lang="en-US"/>
          </a:p>
        </p:txBody>
      </p:sp>
    </p:spTree>
    <p:extLst>
      <p:ext uri="{BB962C8B-B14F-4D97-AF65-F5344CB8AC3E}">
        <p14:creationId xmlns:p14="http://schemas.microsoft.com/office/powerpoint/2010/main" val="206343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6E636-7256-5940-9144-6F538FDFBB24}" type="slidenum">
              <a:rPr lang="en-US" smtClean="0"/>
              <a:t>2</a:t>
            </a:fld>
            <a:endParaRPr lang="en-US"/>
          </a:p>
        </p:txBody>
      </p:sp>
    </p:spTree>
    <p:extLst>
      <p:ext uri="{BB962C8B-B14F-4D97-AF65-F5344CB8AC3E}">
        <p14:creationId xmlns:p14="http://schemas.microsoft.com/office/powerpoint/2010/main" val="111394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6E636-7256-5940-9144-6F538FDFBB24}" type="slidenum">
              <a:rPr lang="en-US" smtClean="0"/>
              <a:t>6</a:t>
            </a:fld>
            <a:endParaRPr lang="en-US"/>
          </a:p>
        </p:txBody>
      </p:sp>
    </p:spTree>
    <p:extLst>
      <p:ext uri="{BB962C8B-B14F-4D97-AF65-F5344CB8AC3E}">
        <p14:creationId xmlns:p14="http://schemas.microsoft.com/office/powerpoint/2010/main" val="345673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6E636-7256-5940-9144-6F538FDFBB24}" type="slidenum">
              <a:rPr lang="en-US" smtClean="0"/>
              <a:t>8</a:t>
            </a:fld>
            <a:endParaRPr lang="en-US"/>
          </a:p>
        </p:txBody>
      </p:sp>
    </p:spTree>
    <p:extLst>
      <p:ext uri="{BB962C8B-B14F-4D97-AF65-F5344CB8AC3E}">
        <p14:creationId xmlns:p14="http://schemas.microsoft.com/office/powerpoint/2010/main" val="1017446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6E636-7256-5940-9144-6F538FDFBB24}" type="slidenum">
              <a:rPr lang="en-US" smtClean="0"/>
              <a:t>11</a:t>
            </a:fld>
            <a:endParaRPr lang="en-US"/>
          </a:p>
        </p:txBody>
      </p:sp>
    </p:spTree>
    <p:extLst>
      <p:ext uri="{BB962C8B-B14F-4D97-AF65-F5344CB8AC3E}">
        <p14:creationId xmlns:p14="http://schemas.microsoft.com/office/powerpoint/2010/main" val="205811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6E636-7256-5940-9144-6F538FDFBB24}" type="slidenum">
              <a:rPr lang="en-US" smtClean="0"/>
              <a:t>14</a:t>
            </a:fld>
            <a:endParaRPr lang="en-US"/>
          </a:p>
        </p:txBody>
      </p:sp>
    </p:spTree>
    <p:extLst>
      <p:ext uri="{BB962C8B-B14F-4D97-AF65-F5344CB8AC3E}">
        <p14:creationId xmlns:p14="http://schemas.microsoft.com/office/powerpoint/2010/main" val="370994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p:txBody>
      </p:sp>
      <p:sp>
        <p:nvSpPr>
          <p:cNvPr id="138" name="Google Shape;138;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1.7.2013</a:t>
            </a:r>
            <a:endParaRPr sz="1200" b="0" i="0" u="none" strike="noStrike" cap="none">
              <a:solidFill>
                <a:schemeClr val="dk1"/>
              </a:solidFill>
              <a:latin typeface="Arial"/>
              <a:ea typeface="Arial"/>
              <a:cs typeface="Arial"/>
              <a:sym typeface="Arial"/>
            </a:endParaRPr>
          </a:p>
        </p:txBody>
      </p:sp>
      <p:sp>
        <p:nvSpPr>
          <p:cNvPr id="139" name="Google Shape;139;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Introduce staff and student ambassadors.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Make sure students are aware that the links are live in PDF version of presentation. </a:t>
            </a:r>
            <a:endParaRPr/>
          </a:p>
        </p:txBody>
      </p:sp>
      <p:sp>
        <p:nvSpPr>
          <p:cNvPr id="141" name="Google Shape;141;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p:txBody>
      </p:sp>
      <p:sp>
        <p:nvSpPr>
          <p:cNvPr id="142" name="Google Shape;142;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4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3/29/22</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48293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71824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4042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8926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033664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01949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44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57347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969846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22470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3/29/22</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4338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3/29/22</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63910621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brookes.ac.uk/students/academic-development/online-resources/read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eadintobrookes.or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brookes.ac.uk/students/academic-development/online-resources/skills-audi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hyperlink" Target="https://www.brookes.ac.uk/students/academic-development/online-resources/critical-think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ourglass on a flat surface">
            <a:extLst>
              <a:ext uri="{FF2B5EF4-FFF2-40B4-BE49-F238E27FC236}">
                <a16:creationId xmlns:a16="http://schemas.microsoft.com/office/drawing/2014/main" id="{0BBB2E29-6DDB-CF5D-EC25-3480DF9C951C}"/>
              </a:ext>
            </a:extLst>
          </p:cNvPr>
          <p:cNvPicPr>
            <a:picLocks noChangeAspect="1"/>
          </p:cNvPicPr>
          <p:nvPr/>
        </p:nvPicPr>
        <p:blipFill rotWithShape="1">
          <a:blip r:embed="rId2">
            <a:alphaModFix amt="50000"/>
          </a:blip>
          <a:srcRect t="21592" b="3502"/>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43CF838-0296-B943-8916-3C01840B2246}"/>
              </a:ext>
            </a:extLst>
          </p:cNvPr>
          <p:cNvSpPr>
            <a:spLocks noGrp="1"/>
          </p:cNvSpPr>
          <p:nvPr>
            <p:ph type="ctrTitle"/>
          </p:nvPr>
        </p:nvSpPr>
        <p:spPr>
          <a:xfrm>
            <a:off x="761999" y="1514475"/>
            <a:ext cx="8381999" cy="1995487"/>
          </a:xfrm>
        </p:spPr>
        <p:txBody>
          <a:bodyPr>
            <a:normAutofit/>
          </a:bodyPr>
          <a:lstStyle/>
          <a:p>
            <a:pPr algn="l"/>
            <a:r>
              <a:rPr lang="en-US" sz="8000"/>
              <a:t>Time to Succeed</a:t>
            </a:r>
          </a:p>
        </p:txBody>
      </p:sp>
      <p:sp>
        <p:nvSpPr>
          <p:cNvPr id="3" name="Subtitle 2">
            <a:extLst>
              <a:ext uri="{FF2B5EF4-FFF2-40B4-BE49-F238E27FC236}">
                <a16:creationId xmlns:a16="http://schemas.microsoft.com/office/drawing/2014/main" id="{4FA677AB-22E1-EA4B-8D91-798B0101C0D1}"/>
              </a:ext>
            </a:extLst>
          </p:cNvPr>
          <p:cNvSpPr>
            <a:spLocks noGrp="1"/>
          </p:cNvSpPr>
          <p:nvPr>
            <p:ph type="subTitle" idx="1"/>
          </p:nvPr>
        </p:nvSpPr>
        <p:spPr>
          <a:xfrm>
            <a:off x="162560" y="4674289"/>
            <a:ext cx="9326880" cy="1338471"/>
          </a:xfrm>
        </p:spPr>
        <p:txBody>
          <a:bodyPr>
            <a:normAutofit/>
          </a:bodyPr>
          <a:lstStyle/>
          <a:p>
            <a:pPr algn="l"/>
            <a:r>
              <a:rPr lang="en-US" dirty="0"/>
              <a:t>Managing your university workload and learning to enjoy what you do</a:t>
            </a:r>
          </a:p>
        </p:txBody>
      </p:sp>
      <p:sp>
        <p:nvSpPr>
          <p:cNvPr id="14" name="TextBox 13">
            <a:extLst>
              <a:ext uri="{FF2B5EF4-FFF2-40B4-BE49-F238E27FC236}">
                <a16:creationId xmlns:a16="http://schemas.microsoft.com/office/drawing/2014/main" id="{795D6580-5F20-C948-B642-120371705E42}"/>
              </a:ext>
            </a:extLst>
          </p:cNvPr>
          <p:cNvSpPr txBox="1"/>
          <p:nvPr/>
        </p:nvSpPr>
        <p:spPr>
          <a:xfrm>
            <a:off x="6766560" y="6253289"/>
            <a:ext cx="5762571" cy="646331"/>
          </a:xfrm>
          <a:prstGeom prst="rect">
            <a:avLst/>
          </a:prstGeom>
          <a:noFill/>
        </p:spPr>
        <p:txBody>
          <a:bodyPr wrap="square" rtlCol="0">
            <a:spAutoFit/>
          </a:bodyPr>
          <a:lstStyle/>
          <a:p>
            <a:r>
              <a:rPr lang="en-US" dirty="0"/>
              <a:t>Dr Kevin Watson: Centre for Academic Development</a:t>
            </a:r>
          </a:p>
          <a:p>
            <a:endParaRPr lang="en-US" dirty="0"/>
          </a:p>
        </p:txBody>
      </p:sp>
      <p:pic>
        <p:nvPicPr>
          <p:cNvPr id="15" name="Picture 2">
            <a:extLst>
              <a:ext uri="{FF2B5EF4-FFF2-40B4-BE49-F238E27FC236}">
                <a16:creationId xmlns:a16="http://schemas.microsoft.com/office/drawing/2014/main" id="{3E2747BF-7F09-2444-B262-F24DB805E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6690" y="0"/>
            <a:ext cx="2955290" cy="1174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A66DD-77DC-CC4B-A7A7-B7D183FC23E0}"/>
              </a:ext>
            </a:extLst>
          </p:cNvPr>
          <p:cNvSpPr>
            <a:spLocks noGrp="1"/>
          </p:cNvSpPr>
          <p:nvPr>
            <p:ph idx="1"/>
          </p:nvPr>
        </p:nvSpPr>
        <p:spPr>
          <a:xfrm>
            <a:off x="1908412" y="4356331"/>
            <a:ext cx="10668000" cy="3048001"/>
          </a:xfrm>
        </p:spPr>
        <p:txBody>
          <a:bodyPr/>
          <a:lstStyle/>
          <a:p>
            <a:pPr marL="0" indent="0">
              <a:buNone/>
            </a:pPr>
            <a:r>
              <a:rPr lang="en-US" dirty="0">
                <a:solidFill>
                  <a:schemeClr val="bg1"/>
                </a:solidFill>
                <a:hlinkClick r:id="rId2"/>
              </a:rPr>
              <a:t>Centre for Academic Development Reading Page </a:t>
            </a: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hlinkClick r:id="rId2"/>
              </a:rPr>
              <a:t>Centre for Academic Development </a:t>
            </a:r>
            <a:r>
              <a:rPr lang="en-US" dirty="0" err="1">
                <a:solidFill>
                  <a:schemeClr val="bg1"/>
                </a:solidFill>
                <a:hlinkClick r:id="rId2"/>
              </a:rPr>
              <a:t>Notemaking</a:t>
            </a:r>
            <a:r>
              <a:rPr lang="en-US" dirty="0">
                <a:solidFill>
                  <a:schemeClr val="bg1"/>
                </a:solidFill>
                <a:hlinkClick r:id="rId2"/>
              </a:rPr>
              <a:t> Page</a:t>
            </a:r>
            <a:endParaRPr lang="en-US" dirty="0">
              <a:solidFill>
                <a:schemeClr val="bg1"/>
              </a:solidFill>
            </a:endParaRPr>
          </a:p>
        </p:txBody>
      </p:sp>
      <p:pic>
        <p:nvPicPr>
          <p:cNvPr id="6" name="Picture 5" descr="A person using a computer&#10;&#10;Description automatically generated with medium confidence">
            <a:extLst>
              <a:ext uri="{FF2B5EF4-FFF2-40B4-BE49-F238E27FC236}">
                <a16:creationId xmlns:a16="http://schemas.microsoft.com/office/drawing/2014/main" id="{C0DB409B-B9D1-5A47-9B45-9A835D5E2ECD}"/>
              </a:ext>
            </a:extLst>
          </p:cNvPr>
          <p:cNvPicPr>
            <a:picLocks noChangeAspect="1"/>
          </p:cNvPicPr>
          <p:nvPr/>
        </p:nvPicPr>
        <p:blipFill>
          <a:blip r:embed="rId3"/>
          <a:stretch>
            <a:fillRect/>
          </a:stretch>
        </p:blipFill>
        <p:spPr>
          <a:xfrm>
            <a:off x="3471176" y="197373"/>
            <a:ext cx="5754711" cy="3828644"/>
          </a:xfrm>
          <a:prstGeom prst="rect">
            <a:avLst/>
          </a:prstGeom>
        </p:spPr>
      </p:pic>
    </p:spTree>
    <p:extLst>
      <p:ext uri="{BB962C8B-B14F-4D97-AF65-F5344CB8AC3E}">
        <p14:creationId xmlns:p14="http://schemas.microsoft.com/office/powerpoint/2010/main" val="95498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C530-C0AE-E041-885A-4A5FD9CD48FB}"/>
              </a:ext>
            </a:extLst>
          </p:cNvPr>
          <p:cNvSpPr>
            <a:spLocks noGrp="1"/>
          </p:cNvSpPr>
          <p:nvPr>
            <p:ph type="title"/>
          </p:nvPr>
        </p:nvSpPr>
        <p:spPr>
          <a:xfrm>
            <a:off x="552736" y="1598682"/>
            <a:ext cx="4756244" cy="2817438"/>
          </a:xfrm>
        </p:spPr>
        <p:txBody>
          <a:bodyPr vert="horz" lIns="91440" tIns="45720" rIns="91440" bIns="45720" rtlCol="0" anchor="b" anchorCtr="0">
            <a:normAutofit/>
          </a:bodyPr>
          <a:lstStyle/>
          <a:p>
            <a:pPr algn="ctr"/>
            <a:r>
              <a:rPr lang="en-US" dirty="0">
                <a:latin typeface="Cambria" panose="02040503050406030204" pitchFamily="18" charset="0"/>
                <a:cs typeface="Arial" panose="020B0604020202020204" pitchFamily="34" charset="0"/>
              </a:rPr>
              <a:t>Tip 4: </a:t>
            </a:r>
            <a:br>
              <a:rPr lang="en-US" dirty="0">
                <a:latin typeface="Cambria" panose="02040503050406030204" pitchFamily="18" charset="0"/>
                <a:cs typeface="Arial" panose="020B0604020202020204" pitchFamily="34" charset="0"/>
              </a:rPr>
            </a:br>
            <a:r>
              <a:rPr lang="en-US" dirty="0">
                <a:latin typeface="Cambria" panose="02040503050406030204" pitchFamily="18" charset="0"/>
                <a:cs typeface="Arial" panose="020B0604020202020204" pitchFamily="34" charset="0"/>
              </a:rPr>
              <a:t>Give your curiosity time to breathe.</a:t>
            </a:r>
          </a:p>
        </p:txBody>
      </p:sp>
      <p:pic>
        <p:nvPicPr>
          <p:cNvPr id="3" name="Picture 2" descr="Albert Einstein pictured with quotation: &quot;I have no special talents, I am only passionately curious.&quot;">
            <a:extLst>
              <a:ext uri="{FF2B5EF4-FFF2-40B4-BE49-F238E27FC236}">
                <a16:creationId xmlns:a16="http://schemas.microsoft.com/office/drawing/2014/main" id="{640FAA7E-BBBE-F945-8C0B-686783D9A0DF}"/>
              </a:ext>
            </a:extLst>
          </p:cNvPr>
          <p:cNvPicPr>
            <a:picLocks noChangeAspect="1"/>
          </p:cNvPicPr>
          <p:nvPr/>
        </p:nvPicPr>
        <p:blipFill>
          <a:blip r:embed="rId3"/>
          <a:stretch>
            <a:fillRect/>
          </a:stretch>
        </p:blipFill>
        <p:spPr>
          <a:xfrm>
            <a:off x="5457588" y="1598682"/>
            <a:ext cx="6502400" cy="3251200"/>
          </a:xfrm>
          <a:prstGeom prst="rect">
            <a:avLst/>
          </a:prstGeom>
        </p:spPr>
      </p:pic>
    </p:spTree>
    <p:extLst>
      <p:ext uri="{BB962C8B-B14F-4D97-AF65-F5344CB8AC3E}">
        <p14:creationId xmlns:p14="http://schemas.microsoft.com/office/powerpoint/2010/main" val="33111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245F8-4EE2-7E48-8512-F9A47EABFC44}"/>
              </a:ext>
            </a:extLst>
          </p:cNvPr>
          <p:cNvSpPr>
            <a:spLocks noGrp="1"/>
          </p:cNvSpPr>
          <p:nvPr>
            <p:ph type="title"/>
          </p:nvPr>
        </p:nvSpPr>
        <p:spPr>
          <a:xfrm>
            <a:off x="557283" y="909851"/>
            <a:ext cx="9144000" cy="1263649"/>
          </a:xfrm>
        </p:spPr>
        <p:txBody>
          <a:bodyPr/>
          <a:lstStyle/>
          <a:p>
            <a:r>
              <a:rPr lang="en-US" dirty="0"/>
              <a:t>The reflective tips</a:t>
            </a:r>
          </a:p>
        </p:txBody>
      </p:sp>
      <p:sp>
        <p:nvSpPr>
          <p:cNvPr id="3" name="Content Placeholder 2">
            <a:extLst>
              <a:ext uri="{FF2B5EF4-FFF2-40B4-BE49-F238E27FC236}">
                <a16:creationId xmlns:a16="http://schemas.microsoft.com/office/drawing/2014/main" id="{E08458AD-1843-D749-8596-82ACDEB92651}"/>
              </a:ext>
            </a:extLst>
          </p:cNvPr>
          <p:cNvSpPr>
            <a:spLocks noGrp="1"/>
          </p:cNvSpPr>
          <p:nvPr>
            <p:ph idx="1"/>
          </p:nvPr>
        </p:nvSpPr>
        <p:spPr>
          <a:xfrm>
            <a:off x="557283" y="2173500"/>
            <a:ext cx="10668000" cy="3048001"/>
          </a:xfrm>
        </p:spPr>
        <p:txBody>
          <a:bodyPr/>
          <a:lstStyle/>
          <a:p>
            <a:r>
              <a:rPr lang="en-US" dirty="0"/>
              <a:t>Take time to reflect.</a:t>
            </a:r>
          </a:p>
          <a:p>
            <a:r>
              <a:rPr lang="en-US" dirty="0"/>
              <a:t>Take time to question.</a:t>
            </a:r>
          </a:p>
          <a:p>
            <a:r>
              <a:rPr lang="en-US" dirty="0"/>
              <a:t>Save time by always having a purpose to reading and </a:t>
            </a:r>
            <a:r>
              <a:rPr lang="en-US" dirty="0" err="1"/>
              <a:t>notemaking</a:t>
            </a:r>
            <a:endParaRPr lang="en-US" dirty="0"/>
          </a:p>
          <a:p>
            <a:r>
              <a:rPr lang="en-US" dirty="0"/>
              <a:t>Give your curiosity time to breathe.</a:t>
            </a:r>
          </a:p>
        </p:txBody>
      </p:sp>
    </p:spTree>
    <p:extLst>
      <p:ext uri="{BB962C8B-B14F-4D97-AF65-F5344CB8AC3E}">
        <p14:creationId xmlns:p14="http://schemas.microsoft.com/office/powerpoint/2010/main" val="19620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C0A0-6930-C04A-BB76-11AF3D542981}"/>
              </a:ext>
            </a:extLst>
          </p:cNvPr>
          <p:cNvSpPr>
            <a:spLocks noGrp="1"/>
          </p:cNvSpPr>
          <p:nvPr>
            <p:ph type="title"/>
          </p:nvPr>
        </p:nvSpPr>
        <p:spPr>
          <a:xfrm>
            <a:off x="532263" y="1960635"/>
            <a:ext cx="3930554" cy="1263649"/>
          </a:xfrm>
        </p:spPr>
        <p:txBody>
          <a:bodyPr>
            <a:noAutofit/>
          </a:bodyPr>
          <a:lstStyle/>
          <a:p>
            <a:pPr algn="ctr"/>
            <a:r>
              <a:rPr lang="en-US" sz="3600" dirty="0">
                <a:latin typeface="Cambria" panose="02040503050406030204" pitchFamily="18" charset="0"/>
              </a:rPr>
              <a:t>Tip 5:</a:t>
            </a:r>
            <a:br>
              <a:rPr lang="en-US" sz="3600" dirty="0">
                <a:latin typeface="Cambria" panose="02040503050406030204" pitchFamily="18" charset="0"/>
              </a:rPr>
            </a:br>
            <a:r>
              <a:rPr lang="en-US" sz="3600" dirty="0">
                <a:latin typeface="Cambria" panose="02040503050406030204" pitchFamily="18" charset="0"/>
              </a:rPr>
              <a:t>Plan backwards from </a:t>
            </a:r>
            <a:br>
              <a:rPr lang="en-US" sz="3600" dirty="0">
                <a:latin typeface="Cambria" panose="02040503050406030204" pitchFamily="18" charset="0"/>
              </a:rPr>
            </a:br>
            <a:r>
              <a:rPr lang="en-US" sz="3600" dirty="0">
                <a:latin typeface="Cambria" panose="02040503050406030204" pitchFamily="18" charset="0"/>
              </a:rPr>
              <a:t>deadlines</a:t>
            </a:r>
          </a:p>
        </p:txBody>
      </p:sp>
      <p:pic>
        <p:nvPicPr>
          <p:cNvPr id="4" name="clock.mov" descr="clock.mov">
            <a:hlinkClick r:id="" action="ppaction://media"/>
            <a:extLst>
              <a:ext uri="{FF2B5EF4-FFF2-40B4-BE49-F238E27FC236}">
                <a16:creationId xmlns:a16="http://schemas.microsoft.com/office/drawing/2014/main" id="{5521C6B4-7451-2246-B733-CCF2079093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22713" y="1098123"/>
            <a:ext cx="6769287" cy="3807724"/>
          </a:xfrm>
          <a:prstGeom prst="rect">
            <a:avLst/>
          </a:prstGeom>
        </p:spPr>
      </p:pic>
    </p:spTree>
    <p:extLst>
      <p:ext uri="{BB962C8B-B14F-4D97-AF65-F5344CB8AC3E}">
        <p14:creationId xmlns:p14="http://schemas.microsoft.com/office/powerpoint/2010/main" val="42364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7FF3-3982-6949-BA12-431B16424C33}"/>
              </a:ext>
            </a:extLst>
          </p:cNvPr>
          <p:cNvSpPr>
            <a:spLocks noGrp="1"/>
          </p:cNvSpPr>
          <p:nvPr>
            <p:ph type="title"/>
          </p:nvPr>
        </p:nvSpPr>
        <p:spPr>
          <a:xfrm>
            <a:off x="944880" y="1005386"/>
            <a:ext cx="10759440" cy="1263649"/>
          </a:xfrm>
        </p:spPr>
        <p:txBody>
          <a:bodyPr>
            <a:normAutofit fontScale="90000"/>
          </a:bodyPr>
          <a:lstStyle/>
          <a:p>
            <a:r>
              <a:rPr lang="en-US" dirty="0">
                <a:latin typeface="Cambria" panose="02040503050406030204" pitchFamily="18" charset="0"/>
              </a:rPr>
              <a:t>Tip 6: Break assignments into manageable tasks</a:t>
            </a:r>
          </a:p>
        </p:txBody>
      </p:sp>
      <p:pic>
        <p:nvPicPr>
          <p:cNvPr id="4" name="First time on a computer after using typewriter.mp4" descr="First time on a computer after using typewriter - typist pushes monitor as if starting a new line on a typewriter and it goes off edge.">
            <a:hlinkClick r:id="" action="ppaction://media"/>
            <a:extLst>
              <a:ext uri="{FF2B5EF4-FFF2-40B4-BE49-F238E27FC236}">
                <a16:creationId xmlns:a16="http://schemas.microsoft.com/office/drawing/2014/main" id="{276C2161-31BD-AC49-994E-E2938AE55A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8269" y="2269035"/>
            <a:ext cx="4064000" cy="3048000"/>
          </a:xfrm>
          <a:prstGeom prst="rect">
            <a:avLst/>
          </a:prstGeom>
        </p:spPr>
      </p:pic>
    </p:spTree>
    <p:extLst>
      <p:ext uri="{BB962C8B-B14F-4D97-AF65-F5344CB8AC3E}">
        <p14:creationId xmlns:p14="http://schemas.microsoft.com/office/powerpoint/2010/main" val="2475550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Shape 143"/>
        <p:cNvGrpSpPr/>
        <p:nvPr/>
      </p:nvGrpSpPr>
      <p:grpSpPr>
        <a:xfrm>
          <a:off x="0" y="0"/>
          <a:ext cx="0" cy="0"/>
          <a:chOff x="0" y="0"/>
          <a:chExt cx="0" cy="0"/>
        </a:xfrm>
      </p:grpSpPr>
      <p:pic>
        <p:nvPicPr>
          <p:cNvPr id="144" name="Google Shape;144;p41"/>
          <p:cNvPicPr preferRelativeResize="0"/>
          <p:nvPr/>
        </p:nvPicPr>
        <p:blipFill rotWithShape="1">
          <a:blip r:embed="rId3">
            <a:alphaModFix/>
          </a:blip>
          <a:srcRect/>
          <a:stretch/>
        </p:blipFill>
        <p:spPr>
          <a:xfrm>
            <a:off x="9565771" y="439067"/>
            <a:ext cx="1940429" cy="771942"/>
          </a:xfrm>
          <a:prstGeom prst="rect">
            <a:avLst/>
          </a:prstGeom>
          <a:noFill/>
          <a:ln>
            <a:noFill/>
          </a:ln>
        </p:spPr>
      </p:pic>
      <p:pic>
        <p:nvPicPr>
          <p:cNvPr id="145" name="Google Shape;145;p41" descr="Google calendar showing student timetable with 9 contact hours spread across the week.&#10;"/>
          <p:cNvPicPr preferRelativeResize="0"/>
          <p:nvPr/>
        </p:nvPicPr>
        <p:blipFill rotWithShape="1">
          <a:blip r:embed="rId4">
            <a:alphaModFix/>
          </a:blip>
          <a:srcRect/>
          <a:stretch/>
        </p:blipFill>
        <p:spPr>
          <a:xfrm>
            <a:off x="1" y="0"/>
            <a:ext cx="12090767" cy="5334162"/>
          </a:xfrm>
          <a:prstGeom prst="rect">
            <a:avLst/>
          </a:prstGeom>
          <a:noFill/>
          <a:ln>
            <a:noFill/>
          </a:ln>
        </p:spPr>
      </p:pic>
      <p:sp>
        <p:nvSpPr>
          <p:cNvPr id="146" name="Google Shape;146;p41"/>
          <p:cNvSpPr txBox="1"/>
          <p:nvPr/>
        </p:nvSpPr>
        <p:spPr>
          <a:xfrm>
            <a:off x="3686056" y="5523723"/>
            <a:ext cx="5043261" cy="389760"/>
          </a:xfrm>
          <a:prstGeom prst="rect">
            <a:avLst/>
          </a:prstGeom>
          <a:noFill/>
          <a:ln>
            <a:noFill/>
          </a:ln>
        </p:spPr>
        <p:txBody>
          <a:bodyPr spcFirstLastPara="1" wrap="square" lIns="60950" tIns="30467" rIns="60950" bIns="30467" anchor="t" anchorCtr="0">
            <a:spAutoFit/>
          </a:bodyPr>
          <a:lstStyle/>
          <a:p>
            <a:r>
              <a:rPr lang="en-US" sz="2133">
                <a:solidFill>
                  <a:srgbClr val="000000"/>
                </a:solidFill>
                <a:latin typeface="Arial"/>
                <a:ea typeface="Arial"/>
                <a:cs typeface="Arial"/>
                <a:sym typeface="Arial"/>
              </a:rPr>
              <a:t>Sample timetable: Not looking busy is it?</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Shape 150"/>
        <p:cNvGrpSpPr/>
        <p:nvPr/>
      </p:nvGrpSpPr>
      <p:grpSpPr>
        <a:xfrm>
          <a:off x="0" y="0"/>
          <a:ext cx="0" cy="0"/>
          <a:chOff x="0" y="0"/>
          <a:chExt cx="0" cy="0"/>
        </a:xfrm>
      </p:grpSpPr>
      <p:sp>
        <p:nvSpPr>
          <p:cNvPr id="151" name="Google Shape;151;p42"/>
          <p:cNvSpPr txBox="1">
            <a:spLocks noGrp="1"/>
          </p:cNvSpPr>
          <p:nvPr>
            <p:ph type="ctrTitle"/>
          </p:nvPr>
        </p:nvSpPr>
        <p:spPr>
          <a:xfrm>
            <a:off x="457200" y="1420284"/>
            <a:ext cx="5181600" cy="980017"/>
          </a:xfrm>
          <a:prstGeom prst="rect">
            <a:avLst/>
          </a:prstGeom>
          <a:noFill/>
          <a:ln>
            <a:noFill/>
          </a:ln>
        </p:spPr>
        <p:txBody>
          <a:bodyPr spcFirstLastPara="1" vert="horz" wrap="square" lIns="60950" tIns="30467" rIns="60950" bIns="30467" rtlCol="0" anchor="ctr" anchorCtr="0">
            <a:normAutofit/>
          </a:bodyPr>
          <a:lstStyle/>
          <a:p>
            <a:pPr>
              <a:lnSpc>
                <a:spcPct val="100000"/>
              </a:lnSpc>
              <a:spcBef>
                <a:spcPts val="0"/>
              </a:spcBef>
              <a:buClr>
                <a:schemeClr val="dk1"/>
              </a:buClr>
              <a:buSzPts val="1800"/>
            </a:pPr>
            <a:endParaRPr/>
          </a:p>
        </p:txBody>
      </p:sp>
      <p:sp>
        <p:nvSpPr>
          <p:cNvPr id="152" name="Google Shape;152;p42"/>
          <p:cNvSpPr txBox="1">
            <a:spLocks noGrp="1"/>
          </p:cNvSpPr>
          <p:nvPr>
            <p:ph type="subTitle" idx="1"/>
          </p:nvPr>
        </p:nvSpPr>
        <p:spPr>
          <a:xfrm>
            <a:off x="914400" y="2590800"/>
            <a:ext cx="4267200" cy="1168400"/>
          </a:xfrm>
          <a:prstGeom prst="rect">
            <a:avLst/>
          </a:prstGeom>
          <a:noFill/>
          <a:ln>
            <a:noFill/>
          </a:ln>
        </p:spPr>
        <p:txBody>
          <a:bodyPr spcFirstLastPara="1" vert="horz" wrap="square" lIns="60950" tIns="30467" rIns="60950" bIns="30467" rtlCol="0" anchor="t" anchorCtr="0">
            <a:normAutofit/>
          </a:bodyPr>
          <a:lstStyle/>
          <a:p>
            <a:pPr marL="304815" indent="-287881">
              <a:lnSpc>
                <a:spcPct val="100000"/>
              </a:lnSpc>
              <a:spcBef>
                <a:spcPts val="427"/>
              </a:spcBef>
              <a:buClr>
                <a:srgbClr val="888888"/>
              </a:buClr>
              <a:buSzPts val="3200"/>
            </a:pPr>
            <a:endParaRPr/>
          </a:p>
        </p:txBody>
      </p:sp>
      <p:pic>
        <p:nvPicPr>
          <p:cNvPr id="153" name="Google Shape;153;p42" descr="Graphical user interface, application&#10;&#10;Description automatically generated"/>
          <p:cNvPicPr preferRelativeResize="0"/>
          <p:nvPr/>
        </p:nvPicPr>
        <p:blipFill rotWithShape="1">
          <a:blip r:embed="rId3">
            <a:alphaModFix/>
          </a:blip>
          <a:srcRect/>
          <a:stretch/>
        </p:blipFill>
        <p:spPr>
          <a:xfrm>
            <a:off x="0" y="1"/>
            <a:ext cx="12192000" cy="6036815"/>
          </a:xfrm>
          <a:prstGeom prst="rect">
            <a:avLst/>
          </a:prstGeom>
          <a:noFill/>
          <a:ln>
            <a:noFill/>
          </a:ln>
        </p:spPr>
      </p:pic>
      <p:sp>
        <p:nvSpPr>
          <p:cNvPr id="154" name="Google Shape;154;p42"/>
          <p:cNvSpPr txBox="1"/>
          <p:nvPr/>
        </p:nvSpPr>
        <p:spPr>
          <a:xfrm>
            <a:off x="196308" y="6071879"/>
            <a:ext cx="11799384" cy="266650"/>
          </a:xfrm>
          <a:prstGeom prst="rect">
            <a:avLst/>
          </a:prstGeom>
          <a:noFill/>
          <a:ln>
            <a:noFill/>
          </a:ln>
        </p:spPr>
        <p:txBody>
          <a:bodyPr spcFirstLastPara="1" wrap="square" lIns="60950" tIns="30467" rIns="60950" bIns="30467" anchor="t" anchorCtr="0">
            <a:spAutoFit/>
          </a:bodyPr>
          <a:lstStyle/>
          <a:p>
            <a:r>
              <a:rPr lang="en-US" sz="1333">
                <a:solidFill>
                  <a:srgbClr val="000000"/>
                </a:solidFill>
                <a:latin typeface="Arial"/>
                <a:ea typeface="Arial"/>
                <a:cs typeface="Arial"/>
                <a:sym typeface="Arial"/>
              </a:rPr>
              <a:t>This version has  tasks added that a student needs to do for each course plus time spent on things like travel, cooking and laundry. Suddenly it looks busy!</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DB02BD-FF61-4042-BC21-4EFF543EC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1C0995-704F-BA49-95C2-82F9F10AE350}"/>
              </a:ext>
            </a:extLst>
          </p:cNvPr>
          <p:cNvSpPr>
            <a:spLocks noGrp="1"/>
          </p:cNvSpPr>
          <p:nvPr>
            <p:ph type="title"/>
          </p:nvPr>
        </p:nvSpPr>
        <p:spPr>
          <a:xfrm>
            <a:off x="774040" y="879791"/>
            <a:ext cx="3047999" cy="3810000"/>
          </a:xfrm>
        </p:spPr>
        <p:txBody>
          <a:bodyPr anchor="b">
            <a:normAutofit/>
          </a:bodyPr>
          <a:lstStyle/>
          <a:p>
            <a:r>
              <a:rPr lang="en-US" dirty="0">
                <a:latin typeface="Cambria" panose="02040503050406030204" pitchFamily="18" charset="0"/>
              </a:rPr>
              <a:t>Tip 7: Take time to organize yourself</a:t>
            </a:r>
          </a:p>
        </p:txBody>
      </p:sp>
      <p:sp>
        <p:nvSpPr>
          <p:cNvPr id="11" name="Freeform: Shape 10">
            <a:extLst>
              <a:ext uri="{FF2B5EF4-FFF2-40B4-BE49-F238E27FC236}">
                <a16:creationId xmlns:a16="http://schemas.microsoft.com/office/drawing/2014/main" id="{5811A85E-38EA-465A-84F9-6230CF743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66290A3-7E80-441D-AA1E-5263326B1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8285"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A50374C-571C-4846-9B11-460DD76864F1}"/>
              </a:ext>
            </a:extLst>
          </p:cNvPr>
          <p:cNvSpPr txBox="1"/>
          <p:nvPr/>
        </p:nvSpPr>
        <p:spPr>
          <a:xfrm>
            <a:off x="5221285" y="142785"/>
            <a:ext cx="6461199" cy="812530"/>
          </a:xfrm>
          <a:prstGeom prst="rect">
            <a:avLst/>
          </a:prstGeom>
          <a:solidFill>
            <a:schemeClr val="accent4">
              <a:lumMod val="40000"/>
              <a:lumOff val="60000"/>
            </a:schemeClr>
          </a:solidFill>
        </p:spPr>
        <p:txBody>
          <a:bodyPr wrap="square" rtlCol="0">
            <a:spAutoFit/>
          </a:bodyPr>
          <a:lstStyle/>
          <a:p>
            <a:pPr>
              <a:lnSpc>
                <a:spcPct val="120000"/>
              </a:lnSpc>
            </a:pPr>
            <a:r>
              <a:rPr lang="en-US" sz="2400" dirty="0">
                <a:solidFill>
                  <a:schemeClr val="bg1"/>
                </a:solidFill>
              </a:rPr>
              <a:t>Check your emails regularly.</a:t>
            </a:r>
          </a:p>
          <a:p>
            <a:endParaRPr lang="en-US" dirty="0"/>
          </a:p>
        </p:txBody>
      </p:sp>
      <p:sp>
        <p:nvSpPr>
          <p:cNvPr id="21" name="TextBox 20">
            <a:extLst>
              <a:ext uri="{FF2B5EF4-FFF2-40B4-BE49-F238E27FC236}">
                <a16:creationId xmlns:a16="http://schemas.microsoft.com/office/drawing/2014/main" id="{A46E1857-CE9A-BA46-9779-535618E724F5}"/>
              </a:ext>
            </a:extLst>
          </p:cNvPr>
          <p:cNvSpPr txBox="1"/>
          <p:nvPr/>
        </p:nvSpPr>
        <p:spPr>
          <a:xfrm>
            <a:off x="5209246" y="3488897"/>
            <a:ext cx="6461198" cy="937436"/>
          </a:xfrm>
          <a:prstGeom prst="rect">
            <a:avLst/>
          </a:prstGeom>
          <a:solidFill>
            <a:schemeClr val="accent1">
              <a:lumMod val="40000"/>
              <a:lumOff val="60000"/>
            </a:schemeClr>
          </a:solidFill>
        </p:spPr>
        <p:txBody>
          <a:bodyPr wrap="square" rtlCol="0">
            <a:spAutoFit/>
          </a:bodyPr>
          <a:lstStyle/>
          <a:p>
            <a:pPr>
              <a:lnSpc>
                <a:spcPct val="120000"/>
              </a:lnSpc>
            </a:pPr>
            <a:r>
              <a:rPr lang="en-US" sz="2400" dirty="0" err="1">
                <a:solidFill>
                  <a:schemeClr val="bg1"/>
                </a:solidFill>
              </a:rPr>
              <a:t>Organise</a:t>
            </a:r>
            <a:r>
              <a:rPr lang="en-US" sz="2400" dirty="0">
                <a:solidFill>
                  <a:schemeClr val="bg1"/>
                </a:solidFill>
              </a:rPr>
              <a:t> paper and digital files into folders that you can confidently access.</a:t>
            </a:r>
          </a:p>
        </p:txBody>
      </p:sp>
      <p:sp>
        <p:nvSpPr>
          <p:cNvPr id="23" name="TextBox 22">
            <a:extLst>
              <a:ext uri="{FF2B5EF4-FFF2-40B4-BE49-F238E27FC236}">
                <a16:creationId xmlns:a16="http://schemas.microsoft.com/office/drawing/2014/main" id="{E27BA767-EFD1-F64C-9B97-AC4A95ECCD2A}"/>
              </a:ext>
            </a:extLst>
          </p:cNvPr>
          <p:cNvSpPr txBox="1"/>
          <p:nvPr/>
        </p:nvSpPr>
        <p:spPr>
          <a:xfrm>
            <a:off x="5221286" y="1261259"/>
            <a:ext cx="6461198" cy="830997"/>
          </a:xfrm>
          <a:prstGeom prst="rect">
            <a:avLst/>
          </a:prstGeom>
          <a:solidFill>
            <a:schemeClr val="accent2">
              <a:lumMod val="40000"/>
              <a:lumOff val="60000"/>
            </a:schemeClr>
          </a:solidFill>
        </p:spPr>
        <p:txBody>
          <a:bodyPr wrap="square" rtlCol="0">
            <a:spAutoFit/>
          </a:bodyPr>
          <a:lstStyle/>
          <a:p>
            <a:r>
              <a:rPr lang="en-US" sz="2400" dirty="0">
                <a:solidFill>
                  <a:schemeClr val="bg1"/>
                </a:solidFill>
              </a:rPr>
              <a:t>Review your schedule regularly by task as well as event.</a:t>
            </a:r>
          </a:p>
        </p:txBody>
      </p:sp>
      <p:sp>
        <p:nvSpPr>
          <p:cNvPr id="27" name="TextBox 26">
            <a:extLst>
              <a:ext uri="{FF2B5EF4-FFF2-40B4-BE49-F238E27FC236}">
                <a16:creationId xmlns:a16="http://schemas.microsoft.com/office/drawing/2014/main" id="{F1AB250A-D558-EE4B-B314-1993E3DA7B57}"/>
              </a:ext>
            </a:extLst>
          </p:cNvPr>
          <p:cNvSpPr txBox="1"/>
          <p:nvPr/>
        </p:nvSpPr>
        <p:spPr>
          <a:xfrm>
            <a:off x="5209246" y="4787050"/>
            <a:ext cx="6461198" cy="1380634"/>
          </a:xfrm>
          <a:prstGeom prst="rect">
            <a:avLst/>
          </a:prstGeom>
          <a:solidFill>
            <a:schemeClr val="tx2">
              <a:lumMod val="90000"/>
            </a:schemeClr>
          </a:solidFill>
        </p:spPr>
        <p:txBody>
          <a:bodyPr wrap="square" rtlCol="0">
            <a:spAutoFit/>
          </a:bodyPr>
          <a:lstStyle/>
          <a:p>
            <a:pPr>
              <a:lnSpc>
                <a:spcPct val="120000"/>
              </a:lnSpc>
            </a:pPr>
            <a:r>
              <a:rPr lang="en-US" sz="2400" dirty="0" err="1">
                <a:solidFill>
                  <a:schemeClr val="bg1"/>
                </a:solidFill>
              </a:rPr>
              <a:t>Familiarise</a:t>
            </a:r>
            <a:r>
              <a:rPr lang="en-US" sz="2400" dirty="0">
                <a:solidFill>
                  <a:schemeClr val="bg1"/>
                </a:solidFill>
              </a:rPr>
              <a:t> yourself with the learning technology we use so that you can use it efficiently (e.g. google apps, Microsoft Office, Zoom, </a:t>
            </a:r>
            <a:r>
              <a:rPr lang="en-US" sz="2400" dirty="0" err="1">
                <a:solidFill>
                  <a:schemeClr val="bg1"/>
                </a:solidFill>
              </a:rPr>
              <a:t>moodle</a:t>
            </a:r>
            <a:r>
              <a:rPr lang="en-US" sz="2400" dirty="0">
                <a:solidFill>
                  <a:schemeClr val="bg1"/>
                </a:solidFill>
              </a:rPr>
              <a:t>.</a:t>
            </a:r>
          </a:p>
        </p:txBody>
      </p:sp>
      <p:sp>
        <p:nvSpPr>
          <p:cNvPr id="28" name="TextBox 27">
            <a:extLst>
              <a:ext uri="{FF2B5EF4-FFF2-40B4-BE49-F238E27FC236}">
                <a16:creationId xmlns:a16="http://schemas.microsoft.com/office/drawing/2014/main" id="{C79EFFAC-B64C-DA4A-BE2C-34FE7EE6777D}"/>
              </a:ext>
            </a:extLst>
          </p:cNvPr>
          <p:cNvSpPr txBox="1"/>
          <p:nvPr/>
        </p:nvSpPr>
        <p:spPr>
          <a:xfrm>
            <a:off x="5221285" y="2369293"/>
            <a:ext cx="6461199" cy="830997"/>
          </a:xfrm>
          <a:prstGeom prst="rect">
            <a:avLst/>
          </a:prstGeom>
          <a:solidFill>
            <a:schemeClr val="accent3">
              <a:lumMod val="20000"/>
              <a:lumOff val="80000"/>
            </a:schemeClr>
          </a:solidFill>
        </p:spPr>
        <p:txBody>
          <a:bodyPr wrap="square" rtlCol="0">
            <a:spAutoFit/>
          </a:bodyPr>
          <a:lstStyle/>
          <a:p>
            <a:r>
              <a:rPr lang="en-US" sz="2400" dirty="0">
                <a:solidFill>
                  <a:schemeClr val="bg1"/>
                </a:solidFill>
              </a:rPr>
              <a:t>Plan ahead with the short, medium and long-term in mind.</a:t>
            </a:r>
          </a:p>
        </p:txBody>
      </p:sp>
    </p:spTree>
    <p:extLst>
      <p:ext uri="{BB962C8B-B14F-4D97-AF65-F5344CB8AC3E}">
        <p14:creationId xmlns:p14="http://schemas.microsoft.com/office/powerpoint/2010/main" val="2597104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26393-93E9-0E4C-93B6-DFE0134F26A1}"/>
              </a:ext>
            </a:extLst>
          </p:cNvPr>
          <p:cNvSpPr>
            <a:spLocks noGrp="1"/>
          </p:cNvSpPr>
          <p:nvPr>
            <p:ph type="title"/>
          </p:nvPr>
        </p:nvSpPr>
        <p:spPr>
          <a:xfrm>
            <a:off x="366214" y="1567006"/>
            <a:ext cx="2952750" cy="2817438"/>
          </a:xfrm>
        </p:spPr>
        <p:txBody>
          <a:bodyPr vert="horz" lIns="91440" tIns="45720" rIns="91440" bIns="45720" rtlCol="0" anchor="b" anchorCtr="0">
            <a:normAutofit/>
          </a:bodyPr>
          <a:lstStyle/>
          <a:p>
            <a:r>
              <a:rPr lang="en-US" sz="5400" dirty="0">
                <a:latin typeface="Cambria" panose="02040503050406030204" pitchFamily="18" charset="0"/>
              </a:rPr>
              <a:t>Tip 8: Take time out!</a:t>
            </a:r>
          </a:p>
        </p:txBody>
      </p:sp>
      <p:pic>
        <p:nvPicPr>
          <p:cNvPr id="5" name="Content Placeholder 4" descr="A picture containing sky, outdoor, pier, scene&#10;&#10;Description automatically generated">
            <a:extLst>
              <a:ext uri="{FF2B5EF4-FFF2-40B4-BE49-F238E27FC236}">
                <a16:creationId xmlns:a16="http://schemas.microsoft.com/office/drawing/2014/main" id="{273C3DE6-FE77-F84E-B4FF-1CB504641B3B}"/>
              </a:ext>
            </a:extLst>
          </p:cNvPr>
          <p:cNvPicPr>
            <a:picLocks noGrp="1" noChangeAspect="1"/>
          </p:cNvPicPr>
          <p:nvPr>
            <p:ph idx="1"/>
          </p:nvPr>
        </p:nvPicPr>
        <p:blipFill rotWithShape="1">
          <a:blip r:embed="rId2"/>
          <a:srcRect l="12371" r="583"/>
          <a:stretch/>
        </p:blipFill>
        <p:spPr>
          <a:xfrm>
            <a:off x="4232496" y="10"/>
            <a:ext cx="7959505" cy="6857992"/>
          </a:xfrm>
          <a:custGeom>
            <a:avLst/>
            <a:gdLst/>
            <a:ahLst/>
            <a:cxnLst/>
            <a:rect l="l" t="t" r="r" b="b"/>
            <a:pathLst>
              <a:path w="7959505" h="6858002">
                <a:moveTo>
                  <a:pt x="311551" y="6702976"/>
                </a:moveTo>
                <a:lnTo>
                  <a:pt x="297715" y="6742552"/>
                </a:lnTo>
                <a:cubicBezTo>
                  <a:pt x="283999" y="6764841"/>
                  <a:pt x="278713" y="6788417"/>
                  <a:pt x="278237" y="6812063"/>
                </a:cubicBezTo>
                <a:lnTo>
                  <a:pt x="278237" y="6812064"/>
                </a:lnTo>
                <a:lnTo>
                  <a:pt x="283011" y="6776800"/>
                </a:lnTo>
                <a:cubicBezTo>
                  <a:pt x="286107" y="6765164"/>
                  <a:pt x="290857" y="6753698"/>
                  <a:pt x="297715" y="6742553"/>
                </a:cubicBezTo>
                <a:cubicBezTo>
                  <a:pt x="306003" y="6729219"/>
                  <a:pt x="311147" y="6716169"/>
                  <a:pt x="311551" y="6702977"/>
                </a:cubicBezTo>
                <a:close/>
                <a:moveTo>
                  <a:pt x="328959" y="6564620"/>
                </a:moveTo>
                <a:lnTo>
                  <a:pt x="306480" y="6588625"/>
                </a:lnTo>
                <a:cubicBezTo>
                  <a:pt x="298003" y="6597578"/>
                  <a:pt x="291954" y="6611342"/>
                  <a:pt x="289858" y="6625224"/>
                </a:cubicBezTo>
                <a:lnTo>
                  <a:pt x="289858" y="6625225"/>
                </a:lnTo>
                <a:lnTo>
                  <a:pt x="289870" y="6645552"/>
                </a:lnTo>
                <a:lnTo>
                  <a:pt x="296953" y="6662541"/>
                </a:lnTo>
                <a:lnTo>
                  <a:pt x="296953" y="6662542"/>
                </a:lnTo>
                <a:lnTo>
                  <a:pt x="308405" y="6683027"/>
                </a:lnTo>
                <a:cubicBezTo>
                  <a:pt x="306038" y="6676305"/>
                  <a:pt x="302287" y="6669495"/>
                  <a:pt x="296953" y="6662541"/>
                </a:cubicBezTo>
                <a:lnTo>
                  <a:pt x="289858" y="6625225"/>
                </a:lnTo>
                <a:lnTo>
                  <a:pt x="306480" y="6588626"/>
                </a:lnTo>
                <a:cubicBezTo>
                  <a:pt x="312576" y="6582147"/>
                  <a:pt x="318672" y="6575479"/>
                  <a:pt x="328959" y="6564621"/>
                </a:cubicBezTo>
                <a:close/>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166047" y="6392243"/>
                </a:moveTo>
                <a:lnTo>
                  <a:pt x="173364" y="6407333"/>
                </a:lnTo>
                <a:lnTo>
                  <a:pt x="173364" y="6407332"/>
                </a:lnTo>
                <a:close/>
                <a:moveTo>
                  <a:pt x="401733" y="4221391"/>
                </a:moveTo>
                <a:lnTo>
                  <a:pt x="396017" y="4253014"/>
                </a:lnTo>
                <a:cubicBezTo>
                  <a:pt x="383824" y="4277401"/>
                  <a:pt x="368204" y="4300070"/>
                  <a:pt x="356201" y="4324645"/>
                </a:cubicBezTo>
                <a:cubicBezTo>
                  <a:pt x="350487" y="4336457"/>
                  <a:pt x="347439" y="4350554"/>
                  <a:pt x="347247" y="4363890"/>
                </a:cubicBez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404114" y="4837703"/>
                  <a:pt x="397113" y="4847214"/>
                  <a:pt x="391971" y="4857317"/>
                </a:cubicBezTo>
                <a:lnTo>
                  <a:pt x="390221" y="4863342"/>
                </a:lnTo>
                <a:lnTo>
                  <a:pt x="387469" y="4867614"/>
                </a:lnTo>
                <a:lnTo>
                  <a:pt x="382691" y="4889275"/>
                </a:lnTo>
                <a:lnTo>
                  <a:pt x="382691" y="4889276"/>
                </a:lnTo>
                <a:cubicBezTo>
                  <a:pt x="382122" y="4896714"/>
                  <a:pt x="382634" y="4904358"/>
                  <a:pt x="384396" y="4912169"/>
                </a:cubicBezTo>
                <a:lnTo>
                  <a:pt x="385799" y="4933805"/>
                </a:lnTo>
                <a:lnTo>
                  <a:pt x="378247" y="4957453"/>
                </a:lnTo>
                <a:lnTo>
                  <a:pt x="360964" y="4987037"/>
                </a:lnTo>
                <a:cubicBezTo>
                  <a:pt x="349725" y="5003801"/>
                  <a:pt x="335627" y="5022852"/>
                  <a:pt x="334485" y="5041521"/>
                </a:cubicBezTo>
                <a:cubicBezTo>
                  <a:pt x="333556" y="5057381"/>
                  <a:pt x="327457" y="5072411"/>
                  <a:pt x="321371" y="5087423"/>
                </a:cubicBezTo>
                <a:lnTo>
                  <a:pt x="321364" y="5087450"/>
                </a:lnTo>
                <a:lnTo>
                  <a:pt x="315482" y="5102461"/>
                </a:lnTo>
                <a:lnTo>
                  <a:pt x="308338" y="5133220"/>
                </a:lnTo>
                <a:lnTo>
                  <a:pt x="308337" y="5133224"/>
                </a:lnTo>
                <a:lnTo>
                  <a:pt x="308337" y="5133225"/>
                </a:lnTo>
                <a:lnTo>
                  <a:pt x="315052" y="5166114"/>
                </a:lnTo>
                <a:lnTo>
                  <a:pt x="314362" y="5172090"/>
                </a:lnTo>
                <a:cubicBezTo>
                  <a:pt x="313481" y="5174400"/>
                  <a:pt x="312290" y="5176876"/>
                  <a:pt x="311814" y="5179067"/>
                </a:cubicBezTo>
                <a:lnTo>
                  <a:pt x="311814" y="5179068"/>
                </a:lnTo>
                <a:cubicBezTo>
                  <a:pt x="304574" y="5214122"/>
                  <a:pt x="311624" y="5247079"/>
                  <a:pt x="335437" y="5272797"/>
                </a:cubicBezTo>
                <a:lnTo>
                  <a:pt x="335441" y="5272804"/>
                </a:lnTo>
                <a:lnTo>
                  <a:pt x="356854" y="5308181"/>
                </a:lnTo>
                <a:lnTo>
                  <a:pt x="359935" y="5317389"/>
                </a:ln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7324" y="5520422"/>
                </a:lnTo>
                <a:lnTo>
                  <a:pt x="345722" y="5531692"/>
                </a:lnTo>
                <a:lnTo>
                  <a:pt x="345723" y="5531694"/>
                </a:ln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lnTo>
                  <a:pt x="171979" y="5883756"/>
                </a:lnTo>
                <a:lnTo>
                  <a:pt x="160957" y="5909351"/>
                </a:lnTo>
                <a:lnTo>
                  <a:pt x="154076" y="5935946"/>
                </a:lnTo>
                <a:lnTo>
                  <a:pt x="154075" y="5935949"/>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79794" y="6228757"/>
                </a:lnTo>
                <a:cubicBezTo>
                  <a:pt x="184556" y="6200945"/>
                  <a:pt x="196176" y="6175798"/>
                  <a:pt x="218465" y="6155603"/>
                </a:cubicBezTo>
                <a:cubicBezTo>
                  <a:pt x="229325" y="6145793"/>
                  <a:pt x="234135" y="6139745"/>
                  <a:pt x="234064" y="6133315"/>
                </a:cubicBez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54076" y="5935946"/>
                </a:lnTo>
                <a:lnTo>
                  <a:pt x="171979" y="5883756"/>
                </a:lnTo>
                <a:lnTo>
                  <a:pt x="171981" y="5883752"/>
                </a:ln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cubicBezTo>
                  <a:pt x="355964" y="5542649"/>
                  <a:pt x="352773" y="5537600"/>
                  <a:pt x="345723" y="5531693"/>
                </a:cubicBezTo>
                <a:lnTo>
                  <a:pt x="345722" y="5531692"/>
                </a:ln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2870" y="5326163"/>
                </a:lnTo>
                <a:lnTo>
                  <a:pt x="359935" y="5317389"/>
                </a:lnTo>
                <a:lnTo>
                  <a:pt x="359341" y="5312288"/>
                </a:lnTo>
                <a:lnTo>
                  <a:pt x="356854" y="5308181"/>
                </a:lnTo>
                <a:lnTo>
                  <a:pt x="353708" y="5298775"/>
                </a:lnTo>
                <a:lnTo>
                  <a:pt x="335441" y="5272804"/>
                </a:lnTo>
                <a:lnTo>
                  <a:pt x="335437" y="5272796"/>
                </a:lnTo>
                <a:cubicBezTo>
                  <a:pt x="323531" y="5259937"/>
                  <a:pt x="315815" y="5245269"/>
                  <a:pt x="311981" y="5229433"/>
                </a:cubicBezTo>
                <a:lnTo>
                  <a:pt x="311814" y="5179068"/>
                </a:lnTo>
                <a:lnTo>
                  <a:pt x="314362" y="5172091"/>
                </a:lnTo>
                <a:cubicBezTo>
                  <a:pt x="315243" y="5169781"/>
                  <a:pt x="315814" y="5167638"/>
                  <a:pt x="315052" y="5166114"/>
                </a:cubicBezTo>
                <a:lnTo>
                  <a:pt x="315052" y="5166113"/>
                </a:lnTo>
                <a:lnTo>
                  <a:pt x="308337" y="5133225"/>
                </a:lnTo>
                <a:lnTo>
                  <a:pt x="308338" y="5133220"/>
                </a:lnTo>
                <a:lnTo>
                  <a:pt x="321364" y="5087450"/>
                </a:lnTo>
                <a:lnTo>
                  <a:pt x="327270" y="5072376"/>
                </a:lnTo>
                <a:cubicBezTo>
                  <a:pt x="330949" y="5062300"/>
                  <a:pt x="333866" y="5052096"/>
                  <a:pt x="334485" y="5041522"/>
                </a:cubicBezTo>
                <a:cubicBezTo>
                  <a:pt x="335627" y="5022853"/>
                  <a:pt x="349725" y="5003802"/>
                  <a:pt x="360964" y="4987038"/>
                </a:cubicBezTo>
                <a:cubicBezTo>
                  <a:pt x="366751" y="4978393"/>
                  <a:pt x="372457" y="4970097"/>
                  <a:pt x="376968" y="4961456"/>
                </a:cubicBezTo>
                <a:lnTo>
                  <a:pt x="378247" y="4957453"/>
                </a:lnTo>
                <a:lnTo>
                  <a:pt x="381039" y="4952673"/>
                </a:lnTo>
                <a:lnTo>
                  <a:pt x="385799" y="4933805"/>
                </a:lnTo>
                <a:cubicBezTo>
                  <a:pt x="386468" y="4927122"/>
                  <a:pt x="386111" y="4919979"/>
                  <a:pt x="384396" y="4912168"/>
                </a:cubicBezTo>
                <a:lnTo>
                  <a:pt x="382691" y="4889275"/>
                </a:lnTo>
                <a:lnTo>
                  <a:pt x="390221" y="4863342"/>
                </a:lnTo>
                <a:lnTo>
                  <a:pt x="412401" y="4828917"/>
                </a:lnTo>
                <a:cubicBezTo>
                  <a:pt x="420784" y="4819964"/>
                  <a:pt x="425356" y="4810581"/>
                  <a:pt x="427237" y="4800484"/>
                </a:cubicBez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close/>
                <a:moveTo>
                  <a:pt x="405543" y="4165383"/>
                </a:moveTo>
                <a:cubicBezTo>
                  <a:pt x="402114" y="4173480"/>
                  <a:pt x="401543" y="4182767"/>
                  <a:pt x="401638" y="4192387"/>
                </a:cubicBezTo>
                <a:lnTo>
                  <a:pt x="401638" y="4192388"/>
                </a:lnTo>
                <a:lnTo>
                  <a:pt x="405543" y="4165384"/>
                </a:lnTo>
                <a:close/>
                <a:moveTo>
                  <a:pt x="332842" y="2836172"/>
                </a:moveTo>
                <a:lnTo>
                  <a:pt x="332842" y="2836173"/>
                </a:lnTo>
                <a:cubicBezTo>
                  <a:pt x="336914" y="2839983"/>
                  <a:pt x="340200" y="2844317"/>
                  <a:pt x="341533" y="2848794"/>
                </a:cubicBezTo>
                <a:lnTo>
                  <a:pt x="358165" y="2903546"/>
                </a:lnTo>
                <a:lnTo>
                  <a:pt x="366071" y="2947859"/>
                </a:lnTo>
                <a:lnTo>
                  <a:pt x="366072" y="2947863"/>
                </a:lnTo>
                <a:lnTo>
                  <a:pt x="362488" y="2982148"/>
                </a:lnTo>
                <a:cubicBezTo>
                  <a:pt x="354392" y="3014153"/>
                  <a:pt x="350582" y="3045777"/>
                  <a:pt x="350796" y="3077401"/>
                </a:cubicBez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4781" y="3734838"/>
                </a:lnTo>
                <a:lnTo>
                  <a:pt x="404399" y="3754652"/>
                </a:lnTo>
                <a:cubicBezTo>
                  <a:pt x="398399" y="3767130"/>
                  <a:pt x="396447" y="3778655"/>
                  <a:pt x="398042" y="3789776"/>
                </a:cubicBez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cubicBezTo>
                  <a:pt x="383778" y="3988593"/>
                  <a:pt x="389446" y="4015835"/>
                  <a:pt x="401733" y="4043840"/>
                </a:cubicBezTo>
                <a:lnTo>
                  <a:pt x="416855" y="4103826"/>
                </a:lnTo>
                <a:lnTo>
                  <a:pt x="405543" y="4165382"/>
                </a:lnTo>
                <a:lnTo>
                  <a:pt x="414887" y="4134256"/>
                </a:ln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2"/>
                </a:lnTo>
                <a:lnTo>
                  <a:pt x="366071" y="2947859"/>
                </a:lnTo>
                <a:lnTo>
                  <a:pt x="361441" y="2914328"/>
                </a:lnTo>
                <a:lnTo>
                  <a:pt x="358165" y="2903546"/>
                </a:lnTo>
                <a:lnTo>
                  <a:pt x="357138" y="2897785"/>
                </a:lnTo>
                <a:cubicBezTo>
                  <a:pt x="352391" y="2881307"/>
                  <a:pt x="346533" y="2865010"/>
                  <a:pt x="341533" y="2848793"/>
                </a:cubicBezTo>
                <a:close/>
                <a:moveTo>
                  <a:pt x="296001" y="2745352"/>
                </a:move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close/>
                <a:moveTo>
                  <a:pt x="413278" y="2445328"/>
                </a:moveTo>
                <a:lnTo>
                  <a:pt x="409472" y="2463017"/>
                </a:lnTo>
                <a:lnTo>
                  <a:pt x="409472" y="2463018"/>
                </a:lnTo>
                <a:lnTo>
                  <a:pt x="411535" y="2490551"/>
                </a:lnTo>
                <a:lnTo>
                  <a:pt x="418114" y="2518262"/>
                </a:lnTo>
                <a:lnTo>
                  <a:pt x="418115" y="2518265"/>
                </a:lnTo>
                <a:lnTo>
                  <a:pt x="421759" y="2545007"/>
                </a:lnTo>
                <a:lnTo>
                  <a:pt x="417545" y="2571034"/>
                </a:lnTo>
                <a:cubicBezTo>
                  <a:pt x="405543" y="2612945"/>
                  <a:pt x="372966" y="2640950"/>
                  <a:pt x="344391" y="2668001"/>
                </a:cubicBezTo>
                <a:cubicBezTo>
                  <a:pt x="320006" y="2691054"/>
                  <a:pt x="306290" y="2716963"/>
                  <a:pt x="296001" y="2745348"/>
                </a:cubicBez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lnTo>
                  <a:pt x="418114" y="2518262"/>
                </a:lnTo>
                <a:lnTo>
                  <a:pt x="409472" y="2463018"/>
                </a:ln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24450" y="2418154"/>
                  <a:pt x="418938" y="2426977"/>
                  <a:pt x="415303" y="2435913"/>
                </a:cubicBezTo>
                <a:lnTo>
                  <a:pt x="432404" y="2409486"/>
                </a:ln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8723" y="1459073"/>
                </a:moveTo>
                <a:lnTo>
                  <a:pt x="807941" y="1481572"/>
                </a:lnTo>
                <a:lnTo>
                  <a:pt x="798724" y="1459074"/>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83887" y="313533"/>
                </a:move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2874276" y="2"/>
                </a:lnTo>
                <a:lnTo>
                  <a:pt x="2874276" y="0"/>
                </a:lnTo>
                <a:lnTo>
                  <a:pt x="7959505" y="0"/>
                </a:lnTo>
                <a:lnTo>
                  <a:pt x="7959505" y="6858000"/>
                </a:lnTo>
                <a:lnTo>
                  <a:pt x="4543953" y="6858000"/>
                </a:lnTo>
                <a:lnTo>
                  <a:pt x="4543953" y="6858002"/>
                </a:lnTo>
                <a:lnTo>
                  <a:pt x="284400" y="6858002"/>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p:spPr>
      </p:pic>
      <p:grpSp>
        <p:nvGrpSpPr>
          <p:cNvPr id="12" name="Group 11">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78284" y="-1"/>
            <a:ext cx="874716" cy="6858001"/>
            <a:chOff x="7620000" y="-1"/>
            <a:chExt cx="874716" cy="6858001"/>
          </a:xfrm>
        </p:grpSpPr>
        <p:sp>
          <p:nvSpPr>
            <p:cNvPr id="13" name="Freeform: Shape 12">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615759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E6BFB-5E9D-3246-A28F-F937767AE397}"/>
              </a:ext>
            </a:extLst>
          </p:cNvPr>
          <p:cNvSpPr>
            <a:spLocks noGrp="1"/>
          </p:cNvSpPr>
          <p:nvPr>
            <p:ph type="title"/>
          </p:nvPr>
        </p:nvSpPr>
        <p:spPr>
          <a:xfrm>
            <a:off x="762000" y="2141072"/>
            <a:ext cx="4572001" cy="1949449"/>
          </a:xfrm>
        </p:spPr>
        <p:txBody>
          <a:bodyPr anchor="b">
            <a:normAutofit/>
          </a:bodyPr>
          <a:lstStyle/>
          <a:p>
            <a:r>
              <a:rPr lang="en-US" dirty="0">
                <a:latin typeface="Cambria" panose="02040503050406030204" pitchFamily="18" charset="0"/>
              </a:rPr>
              <a:t>Tip 9: Take time to meet people</a:t>
            </a:r>
          </a:p>
        </p:txBody>
      </p:sp>
      <p:pic>
        <p:nvPicPr>
          <p:cNvPr id="5" name="Content Placeholder 4" descr="A picture containing person, indoor&#10;&#10;Description automatically generated">
            <a:extLst>
              <a:ext uri="{FF2B5EF4-FFF2-40B4-BE49-F238E27FC236}">
                <a16:creationId xmlns:a16="http://schemas.microsoft.com/office/drawing/2014/main" id="{9529681A-DFC8-8D4F-9411-6EE5A33BD059}"/>
              </a:ext>
            </a:extLst>
          </p:cNvPr>
          <p:cNvPicPr>
            <a:picLocks noChangeAspect="1"/>
          </p:cNvPicPr>
          <p:nvPr/>
        </p:nvPicPr>
        <p:blipFill rotWithShape="1">
          <a:blip r:embed="rId2"/>
          <a:srcRect r="13568" b="-2"/>
          <a:stretch/>
        </p:blipFill>
        <p:spPr>
          <a:xfrm>
            <a:off x="5334476" y="762001"/>
            <a:ext cx="6095524" cy="4707593"/>
          </a:xfrm>
          <a:custGeom>
            <a:avLst/>
            <a:gdLst/>
            <a:ahLst/>
            <a:cxnLst/>
            <a:rect l="l" t="t" r="r" b="b"/>
            <a:pathLst>
              <a:path w="6095524" h="4707593">
                <a:moveTo>
                  <a:pt x="0" y="0"/>
                </a:moveTo>
                <a:lnTo>
                  <a:pt x="6095524" y="0"/>
                </a:lnTo>
                <a:lnTo>
                  <a:pt x="6095524" y="3296937"/>
                </a:lnTo>
                <a:lnTo>
                  <a:pt x="6095524" y="3518571"/>
                </a:lnTo>
                <a:lnTo>
                  <a:pt x="6061052" y="3534000"/>
                </a:lnTo>
                <a:cubicBezTo>
                  <a:pt x="6054332" y="3536785"/>
                  <a:pt x="6046938" y="3538321"/>
                  <a:pt x="6040890" y="3542065"/>
                </a:cubicBezTo>
                <a:cubicBezTo>
                  <a:pt x="6013044" y="3559156"/>
                  <a:pt x="5986064" y="3577591"/>
                  <a:pt x="5957836" y="3594010"/>
                </a:cubicBezTo>
                <a:cubicBezTo>
                  <a:pt x="5928744" y="3611004"/>
                  <a:pt x="5902724" y="3631071"/>
                  <a:pt x="5882656" y="3658244"/>
                </a:cubicBezTo>
                <a:cubicBezTo>
                  <a:pt x="5864029" y="3683496"/>
                  <a:pt x="5845978" y="3709131"/>
                  <a:pt x="5827448" y="3734479"/>
                </a:cubicBezTo>
                <a:cubicBezTo>
                  <a:pt x="5822743" y="3740912"/>
                  <a:pt x="5818422" y="3748498"/>
                  <a:pt x="5811989" y="3752627"/>
                </a:cubicBezTo>
                <a:cubicBezTo>
                  <a:pt x="5798643" y="3761268"/>
                  <a:pt x="5784048" y="3768277"/>
                  <a:pt x="5769742" y="3775382"/>
                </a:cubicBezTo>
                <a:cubicBezTo>
                  <a:pt x="5757452" y="3781431"/>
                  <a:pt x="5744394" y="3785943"/>
                  <a:pt x="5732393" y="3792472"/>
                </a:cubicBezTo>
                <a:cubicBezTo>
                  <a:pt x="5722792" y="3797658"/>
                  <a:pt x="5714246" y="3804859"/>
                  <a:pt x="5705316" y="3811388"/>
                </a:cubicBezTo>
                <a:cubicBezTo>
                  <a:pt x="5697539" y="3817052"/>
                  <a:pt x="5688994" y="3821949"/>
                  <a:pt x="5682465" y="3828767"/>
                </a:cubicBezTo>
                <a:cubicBezTo>
                  <a:pt x="5666526" y="3845281"/>
                  <a:pt x="5650491" y="3861508"/>
                  <a:pt x="5630712" y="3873702"/>
                </a:cubicBezTo>
                <a:cubicBezTo>
                  <a:pt x="5611221" y="3885799"/>
                  <a:pt x="5592786" y="3899338"/>
                  <a:pt x="5573392" y="3911628"/>
                </a:cubicBezTo>
                <a:cubicBezTo>
                  <a:pt x="5554380" y="3923630"/>
                  <a:pt x="5537194" y="3936783"/>
                  <a:pt x="5527304" y="3958099"/>
                </a:cubicBezTo>
                <a:cubicBezTo>
                  <a:pt x="5522888" y="3967508"/>
                  <a:pt x="5516646" y="3977782"/>
                  <a:pt x="5508293" y="3983255"/>
                </a:cubicBezTo>
                <a:cubicBezTo>
                  <a:pt x="5496387" y="3991032"/>
                  <a:pt x="5481313" y="3993817"/>
                  <a:pt x="5468350" y="4000442"/>
                </a:cubicBezTo>
                <a:cubicBezTo>
                  <a:pt x="5453084" y="4008219"/>
                  <a:pt x="5435418" y="4014940"/>
                  <a:pt x="5425048" y="4027326"/>
                </a:cubicBezTo>
                <a:cubicBezTo>
                  <a:pt x="5415830" y="4038368"/>
                  <a:pt x="5406517" y="4047009"/>
                  <a:pt x="5394322" y="4054018"/>
                </a:cubicBezTo>
                <a:cubicBezTo>
                  <a:pt x="5385778" y="4058915"/>
                  <a:pt x="5379441" y="4067844"/>
                  <a:pt x="5370608" y="4071877"/>
                </a:cubicBezTo>
                <a:cubicBezTo>
                  <a:pt x="5358990" y="4077254"/>
                  <a:pt x="5347276" y="4081479"/>
                  <a:pt x="5337098" y="4089832"/>
                </a:cubicBezTo>
                <a:cubicBezTo>
                  <a:pt x="5326536" y="4098473"/>
                  <a:pt x="5314535" y="4105290"/>
                  <a:pt x="5303493" y="4113356"/>
                </a:cubicBezTo>
                <a:cubicBezTo>
                  <a:pt x="5297636" y="4117676"/>
                  <a:pt x="5292835" y="4123341"/>
                  <a:pt x="5287171" y="4127854"/>
                </a:cubicBezTo>
                <a:cubicBezTo>
                  <a:pt x="5276801" y="4136111"/>
                  <a:pt x="5266239" y="4144176"/>
                  <a:pt x="5255581" y="4151953"/>
                </a:cubicBezTo>
                <a:cubicBezTo>
                  <a:pt x="5244924" y="4159731"/>
                  <a:pt x="5234746" y="4168756"/>
                  <a:pt x="5223032" y="4174421"/>
                </a:cubicBezTo>
                <a:cubicBezTo>
                  <a:pt x="5203062" y="4184023"/>
                  <a:pt x="5181266" y="4189784"/>
                  <a:pt x="5161870" y="4200153"/>
                </a:cubicBezTo>
                <a:cubicBezTo>
                  <a:pt x="5142188" y="4210714"/>
                  <a:pt x="5123656" y="4223965"/>
                  <a:pt x="5106182" y="4237983"/>
                </a:cubicBezTo>
                <a:cubicBezTo>
                  <a:pt x="5092356" y="4249025"/>
                  <a:pt x="5079394" y="4259971"/>
                  <a:pt x="5062014" y="4265635"/>
                </a:cubicBezTo>
                <a:cubicBezTo>
                  <a:pt x="5052317" y="4268804"/>
                  <a:pt x="5042140" y="4275717"/>
                  <a:pt x="5036282" y="4283783"/>
                </a:cubicBezTo>
                <a:cubicBezTo>
                  <a:pt x="5023608" y="4301353"/>
                  <a:pt x="5007382" y="4313739"/>
                  <a:pt x="4989043" y="4324301"/>
                </a:cubicBezTo>
                <a:cubicBezTo>
                  <a:pt x="4964559" y="4338511"/>
                  <a:pt x="4940363" y="4353009"/>
                  <a:pt x="4915783" y="4366931"/>
                </a:cubicBezTo>
                <a:cubicBezTo>
                  <a:pt x="4901286" y="4375189"/>
                  <a:pt x="4886884" y="4383926"/>
                  <a:pt x="4871520" y="4389975"/>
                </a:cubicBezTo>
                <a:cubicBezTo>
                  <a:pt x="4840124" y="4402457"/>
                  <a:pt x="4807959" y="4413114"/>
                  <a:pt x="4776274" y="4424733"/>
                </a:cubicBezTo>
                <a:cubicBezTo>
                  <a:pt x="4765904" y="4428477"/>
                  <a:pt x="4756110" y="4433854"/>
                  <a:pt x="4745548" y="4437119"/>
                </a:cubicBezTo>
                <a:cubicBezTo>
                  <a:pt x="4734122" y="4440671"/>
                  <a:pt x="4721834" y="4441727"/>
                  <a:pt x="4710408" y="4445280"/>
                </a:cubicBezTo>
                <a:cubicBezTo>
                  <a:pt x="4691396" y="4451136"/>
                  <a:pt x="4672961" y="4458626"/>
                  <a:pt x="4653950" y="4464579"/>
                </a:cubicBezTo>
                <a:cubicBezTo>
                  <a:pt x="4617272" y="4476005"/>
                  <a:pt x="4580498" y="4486951"/>
                  <a:pt x="4543725" y="4497800"/>
                </a:cubicBezTo>
                <a:cubicBezTo>
                  <a:pt x="4535852" y="4500105"/>
                  <a:pt x="4527306" y="4500393"/>
                  <a:pt x="4519530" y="4502889"/>
                </a:cubicBezTo>
                <a:cubicBezTo>
                  <a:pt x="4498886" y="4509610"/>
                  <a:pt x="4478338" y="4516907"/>
                  <a:pt x="4457887" y="4524300"/>
                </a:cubicBezTo>
                <a:cubicBezTo>
                  <a:pt x="4445502" y="4528813"/>
                  <a:pt x="4433403" y="4534382"/>
                  <a:pt x="4420922" y="4538702"/>
                </a:cubicBezTo>
                <a:cubicBezTo>
                  <a:pt x="4410936" y="4542159"/>
                  <a:pt x="4400662" y="4544847"/>
                  <a:pt x="4390292" y="4546960"/>
                </a:cubicBezTo>
                <a:cubicBezTo>
                  <a:pt x="4381363" y="4548785"/>
                  <a:pt x="4372050" y="4548592"/>
                  <a:pt x="4363216" y="4550801"/>
                </a:cubicBezTo>
                <a:cubicBezTo>
                  <a:pt x="4339308" y="4556753"/>
                  <a:pt x="4315689" y="4563475"/>
                  <a:pt x="4291973" y="4569811"/>
                </a:cubicBezTo>
                <a:cubicBezTo>
                  <a:pt x="4282468" y="4572308"/>
                  <a:pt x="4272770" y="4574133"/>
                  <a:pt x="4263552" y="4577301"/>
                </a:cubicBezTo>
                <a:cubicBezTo>
                  <a:pt x="4238876" y="4585654"/>
                  <a:pt x="4214585" y="4595159"/>
                  <a:pt x="4189813" y="4603033"/>
                </a:cubicBezTo>
                <a:cubicBezTo>
                  <a:pt x="4169266" y="4609562"/>
                  <a:pt x="4148142" y="4614266"/>
                  <a:pt x="4127306" y="4620027"/>
                </a:cubicBezTo>
                <a:cubicBezTo>
                  <a:pt x="4118473" y="4622524"/>
                  <a:pt x="4110024" y="4626077"/>
                  <a:pt x="4101192" y="4628188"/>
                </a:cubicBezTo>
                <a:cubicBezTo>
                  <a:pt x="4081412" y="4632990"/>
                  <a:pt x="4061345" y="4637022"/>
                  <a:pt x="4041470" y="4641823"/>
                </a:cubicBezTo>
                <a:cubicBezTo>
                  <a:pt x="4030139" y="4644607"/>
                  <a:pt x="4019194" y="4649600"/>
                  <a:pt x="4007672" y="4651425"/>
                </a:cubicBezTo>
                <a:cubicBezTo>
                  <a:pt x="3980308" y="4655745"/>
                  <a:pt x="3952752" y="4658817"/>
                  <a:pt x="3925195" y="4662274"/>
                </a:cubicBezTo>
                <a:cubicBezTo>
                  <a:pt x="3896776" y="4665826"/>
                  <a:pt x="3868451" y="4669571"/>
                  <a:pt x="3840029" y="4672739"/>
                </a:cubicBezTo>
                <a:cubicBezTo>
                  <a:pt x="3824475" y="4674372"/>
                  <a:pt x="3808824" y="4674660"/>
                  <a:pt x="3793270" y="4676196"/>
                </a:cubicBezTo>
                <a:cubicBezTo>
                  <a:pt x="3779636" y="4677541"/>
                  <a:pt x="3766098" y="4680037"/>
                  <a:pt x="3752464" y="4681670"/>
                </a:cubicBezTo>
                <a:cubicBezTo>
                  <a:pt x="3740654" y="4683013"/>
                  <a:pt x="3728748" y="4683781"/>
                  <a:pt x="3716938" y="4685126"/>
                </a:cubicBezTo>
                <a:cubicBezTo>
                  <a:pt x="3698024" y="4687334"/>
                  <a:pt x="3679204" y="4689831"/>
                  <a:pt x="3660386" y="4692135"/>
                </a:cubicBezTo>
                <a:cubicBezTo>
                  <a:pt x="3652513" y="4692999"/>
                  <a:pt x="3644255" y="4695399"/>
                  <a:pt x="3636862" y="4693960"/>
                </a:cubicBezTo>
                <a:cubicBezTo>
                  <a:pt x="3618235" y="4690310"/>
                  <a:pt x="3599896" y="4691367"/>
                  <a:pt x="3581365" y="4693863"/>
                </a:cubicBezTo>
                <a:cubicBezTo>
                  <a:pt x="3575028" y="4694728"/>
                  <a:pt x="3568211" y="4694535"/>
                  <a:pt x="3562066" y="4692903"/>
                </a:cubicBezTo>
                <a:cubicBezTo>
                  <a:pt x="3549488" y="4689638"/>
                  <a:pt x="3537294" y="4685029"/>
                  <a:pt x="3524908" y="4680997"/>
                </a:cubicBezTo>
                <a:cubicBezTo>
                  <a:pt x="3523563" y="4680517"/>
                  <a:pt x="3521931" y="4680421"/>
                  <a:pt x="3520492" y="4680133"/>
                </a:cubicBezTo>
                <a:cubicBezTo>
                  <a:pt x="3512330" y="4678500"/>
                  <a:pt x="3504266" y="4676868"/>
                  <a:pt x="3496103" y="4675428"/>
                </a:cubicBezTo>
                <a:cubicBezTo>
                  <a:pt x="3491687" y="4674660"/>
                  <a:pt x="3487174" y="4674564"/>
                  <a:pt x="3482757" y="4673892"/>
                </a:cubicBezTo>
                <a:cubicBezTo>
                  <a:pt x="3465667" y="4671203"/>
                  <a:pt x="3446848" y="4675716"/>
                  <a:pt x="3432061" y="4664099"/>
                </a:cubicBezTo>
                <a:cubicBezTo>
                  <a:pt x="3422460" y="4656609"/>
                  <a:pt x="3413146" y="4658338"/>
                  <a:pt x="3402873" y="4659490"/>
                </a:cubicBezTo>
                <a:cubicBezTo>
                  <a:pt x="3395096" y="4660354"/>
                  <a:pt x="3387126" y="4660065"/>
                  <a:pt x="3379253" y="4660162"/>
                </a:cubicBezTo>
                <a:cubicBezTo>
                  <a:pt x="3365427" y="4660449"/>
                  <a:pt x="3351601" y="4660546"/>
                  <a:pt x="3337774" y="4661026"/>
                </a:cubicBezTo>
                <a:cubicBezTo>
                  <a:pt x="3333357" y="4661218"/>
                  <a:pt x="3328846" y="4663619"/>
                  <a:pt x="3324524" y="4663235"/>
                </a:cubicBezTo>
                <a:cubicBezTo>
                  <a:pt x="3304553" y="4661410"/>
                  <a:pt x="3284582" y="4658529"/>
                  <a:pt x="3264610" y="4656897"/>
                </a:cubicBezTo>
                <a:cubicBezTo>
                  <a:pt x="3253281" y="4655938"/>
                  <a:pt x="3241663" y="4657761"/>
                  <a:pt x="3230429" y="4656417"/>
                </a:cubicBezTo>
                <a:cubicBezTo>
                  <a:pt x="3217468" y="4654881"/>
                  <a:pt x="3204794" y="4650945"/>
                  <a:pt x="3191927" y="4648544"/>
                </a:cubicBezTo>
                <a:cubicBezTo>
                  <a:pt x="3188375" y="4647872"/>
                  <a:pt x="3184438" y="4648736"/>
                  <a:pt x="3180694" y="4648928"/>
                </a:cubicBezTo>
                <a:cubicBezTo>
                  <a:pt x="3176469" y="4649120"/>
                  <a:pt x="3172340" y="4649504"/>
                  <a:pt x="3168116" y="4649600"/>
                </a:cubicBezTo>
                <a:cubicBezTo>
                  <a:pt x="3155249" y="4649793"/>
                  <a:pt x="3142384" y="4649504"/>
                  <a:pt x="3129517" y="4650177"/>
                </a:cubicBezTo>
                <a:cubicBezTo>
                  <a:pt x="3121644" y="4650561"/>
                  <a:pt x="3113388" y="4654497"/>
                  <a:pt x="3106089" y="4653057"/>
                </a:cubicBezTo>
                <a:cubicBezTo>
                  <a:pt x="3091208" y="4650272"/>
                  <a:pt x="3076325" y="4656513"/>
                  <a:pt x="3061444" y="4651329"/>
                </a:cubicBezTo>
                <a:cubicBezTo>
                  <a:pt x="3056834" y="4649793"/>
                  <a:pt x="3050497" y="4653633"/>
                  <a:pt x="3044928" y="4653825"/>
                </a:cubicBezTo>
                <a:cubicBezTo>
                  <a:pt x="3031006" y="4654305"/>
                  <a:pt x="3017084" y="4654209"/>
                  <a:pt x="3003162" y="4654113"/>
                </a:cubicBezTo>
                <a:cubicBezTo>
                  <a:pt x="2990680" y="4654017"/>
                  <a:pt x="2977717" y="4655361"/>
                  <a:pt x="2965716" y="4652673"/>
                </a:cubicBezTo>
                <a:cubicBezTo>
                  <a:pt x="2953137" y="4649793"/>
                  <a:pt x="2941808" y="4650177"/>
                  <a:pt x="2929614" y="4653441"/>
                </a:cubicBezTo>
                <a:cubicBezTo>
                  <a:pt x="2921260" y="4655649"/>
                  <a:pt x="2912427" y="4655938"/>
                  <a:pt x="2903786" y="4656609"/>
                </a:cubicBezTo>
                <a:cubicBezTo>
                  <a:pt x="2894473" y="4657377"/>
                  <a:pt x="2884199" y="4655361"/>
                  <a:pt x="2875750" y="4658529"/>
                </a:cubicBezTo>
                <a:cubicBezTo>
                  <a:pt x="2850593" y="4667939"/>
                  <a:pt x="2824765" y="4669955"/>
                  <a:pt x="2798458" y="4669955"/>
                </a:cubicBezTo>
                <a:cubicBezTo>
                  <a:pt x="2793656" y="4669955"/>
                  <a:pt x="2788759" y="4668612"/>
                  <a:pt x="2784152" y="4667171"/>
                </a:cubicBezTo>
                <a:cubicBezTo>
                  <a:pt x="2757266" y="4658529"/>
                  <a:pt x="2730286" y="4659297"/>
                  <a:pt x="2702922" y="4664578"/>
                </a:cubicBezTo>
                <a:cubicBezTo>
                  <a:pt x="2697257" y="4665731"/>
                  <a:pt x="2690921" y="4665923"/>
                  <a:pt x="2685256" y="4664771"/>
                </a:cubicBezTo>
                <a:cubicBezTo>
                  <a:pt x="2669317" y="4661410"/>
                  <a:pt x="2653858" y="4655841"/>
                  <a:pt x="2637824" y="4653441"/>
                </a:cubicBezTo>
                <a:cubicBezTo>
                  <a:pt x="2611324" y="4649504"/>
                  <a:pt x="2588377" y="4662754"/>
                  <a:pt x="2564661" y="4671396"/>
                </a:cubicBezTo>
                <a:cubicBezTo>
                  <a:pt x="2542097" y="4679557"/>
                  <a:pt x="2522894" y="4697992"/>
                  <a:pt x="2496201" y="4693863"/>
                </a:cubicBezTo>
                <a:cubicBezTo>
                  <a:pt x="2493514" y="4693479"/>
                  <a:pt x="2490537" y="4696071"/>
                  <a:pt x="2487560" y="4696744"/>
                </a:cubicBezTo>
                <a:cubicBezTo>
                  <a:pt x="2479399" y="4698568"/>
                  <a:pt x="2471238" y="4700776"/>
                  <a:pt x="2462980" y="4701641"/>
                </a:cubicBezTo>
                <a:cubicBezTo>
                  <a:pt x="2452899" y="4702793"/>
                  <a:pt x="2442625" y="4702409"/>
                  <a:pt x="2432544" y="4703369"/>
                </a:cubicBezTo>
                <a:cubicBezTo>
                  <a:pt x="2419581" y="4704521"/>
                  <a:pt x="2406812" y="4707593"/>
                  <a:pt x="2393945" y="4707593"/>
                </a:cubicBezTo>
                <a:cubicBezTo>
                  <a:pt x="2383575" y="4707593"/>
                  <a:pt x="2373302" y="4704041"/>
                  <a:pt x="2363029" y="4702312"/>
                </a:cubicBezTo>
                <a:cubicBezTo>
                  <a:pt x="2348530" y="4699912"/>
                  <a:pt x="2332591" y="4700584"/>
                  <a:pt x="2319821" y="4694439"/>
                </a:cubicBezTo>
                <a:cubicBezTo>
                  <a:pt x="2306188" y="4687910"/>
                  <a:pt x="2293225" y="4684934"/>
                  <a:pt x="2279111" y="4686950"/>
                </a:cubicBezTo>
                <a:cubicBezTo>
                  <a:pt x="2274406" y="4687622"/>
                  <a:pt x="2268357" y="4691655"/>
                  <a:pt x="2266245" y="4695783"/>
                </a:cubicBezTo>
                <a:cubicBezTo>
                  <a:pt x="2261540" y="4705001"/>
                  <a:pt x="2255108" y="4706634"/>
                  <a:pt x="2246370" y="4703464"/>
                </a:cubicBezTo>
                <a:cubicBezTo>
                  <a:pt x="2238785" y="4700776"/>
                  <a:pt x="2229471" y="4699432"/>
                  <a:pt x="2224287" y="4694247"/>
                </a:cubicBezTo>
                <a:cubicBezTo>
                  <a:pt x="2209596" y="4679557"/>
                  <a:pt x="2190873" y="4679077"/>
                  <a:pt x="2172630" y="4675141"/>
                </a:cubicBezTo>
                <a:cubicBezTo>
                  <a:pt x="2161494" y="4672739"/>
                  <a:pt x="2151123" y="4672644"/>
                  <a:pt x="2139985" y="4674276"/>
                </a:cubicBezTo>
                <a:cubicBezTo>
                  <a:pt x="2115790" y="4677925"/>
                  <a:pt x="2092266" y="4672739"/>
                  <a:pt x="2069030" y="4666115"/>
                </a:cubicBezTo>
                <a:cubicBezTo>
                  <a:pt x="2053667" y="4661698"/>
                  <a:pt x="2037921" y="4659010"/>
                  <a:pt x="2022655" y="4654497"/>
                </a:cubicBezTo>
                <a:cubicBezTo>
                  <a:pt x="2011229" y="4651041"/>
                  <a:pt x="1999804" y="4646912"/>
                  <a:pt x="1989339" y="4641343"/>
                </a:cubicBezTo>
                <a:cubicBezTo>
                  <a:pt x="1974167" y="4633181"/>
                  <a:pt x="1960918" y="4620891"/>
                  <a:pt x="1941618" y="4624156"/>
                </a:cubicBezTo>
                <a:cubicBezTo>
                  <a:pt x="1924623" y="4627036"/>
                  <a:pt x="1909262" y="4620988"/>
                  <a:pt x="1893707" y="4615227"/>
                </a:cubicBezTo>
                <a:cubicBezTo>
                  <a:pt x="1882281" y="4611002"/>
                  <a:pt x="1870857" y="4606681"/>
                  <a:pt x="1859045" y="4603993"/>
                </a:cubicBezTo>
                <a:cubicBezTo>
                  <a:pt x="1845027" y="4600824"/>
                  <a:pt x="1829184" y="4602169"/>
                  <a:pt x="1816702" y="4596311"/>
                </a:cubicBezTo>
                <a:cubicBezTo>
                  <a:pt x="1803644" y="4590166"/>
                  <a:pt x="1792795" y="4594295"/>
                  <a:pt x="1781177" y="4596024"/>
                </a:cubicBezTo>
                <a:cubicBezTo>
                  <a:pt x="1762646" y="4598712"/>
                  <a:pt x="1744210" y="4603705"/>
                  <a:pt x="1725488" y="4597368"/>
                </a:cubicBezTo>
                <a:cubicBezTo>
                  <a:pt x="1702733" y="4589687"/>
                  <a:pt x="1680169" y="4581430"/>
                  <a:pt x="1657318" y="4574133"/>
                </a:cubicBezTo>
                <a:cubicBezTo>
                  <a:pt x="1648483" y="4571347"/>
                  <a:pt x="1638980" y="4570195"/>
                  <a:pt x="1629761" y="4568947"/>
                </a:cubicBezTo>
                <a:cubicBezTo>
                  <a:pt x="1621025" y="4567891"/>
                  <a:pt x="1610559" y="4570579"/>
                  <a:pt x="1603837" y="4566547"/>
                </a:cubicBezTo>
                <a:cubicBezTo>
                  <a:pt x="1586554" y="4556178"/>
                  <a:pt x="1568792" y="4551089"/>
                  <a:pt x="1548820" y="4551089"/>
                </a:cubicBezTo>
                <a:cubicBezTo>
                  <a:pt x="1541330" y="4551089"/>
                  <a:pt x="1534033" y="4546768"/>
                  <a:pt x="1526449" y="4545999"/>
                </a:cubicBezTo>
                <a:cubicBezTo>
                  <a:pt x="1516078" y="4545040"/>
                  <a:pt x="1504172" y="4542447"/>
                  <a:pt x="1495147" y="4546096"/>
                </a:cubicBezTo>
                <a:cubicBezTo>
                  <a:pt x="1473928" y="4554737"/>
                  <a:pt x="1456742" y="4547536"/>
                  <a:pt x="1438211" y="4538991"/>
                </a:cubicBezTo>
                <a:cubicBezTo>
                  <a:pt x="1419967" y="4530541"/>
                  <a:pt x="1400764" y="4523821"/>
                  <a:pt x="1381370" y="4518251"/>
                </a:cubicBezTo>
                <a:cubicBezTo>
                  <a:pt x="1374073" y="4516235"/>
                  <a:pt x="1365336" y="4519596"/>
                  <a:pt x="1357270" y="4520267"/>
                </a:cubicBezTo>
                <a:cubicBezTo>
                  <a:pt x="1354389" y="4520460"/>
                  <a:pt x="1351220" y="4520748"/>
                  <a:pt x="1348629" y="4519788"/>
                </a:cubicBezTo>
                <a:cubicBezTo>
                  <a:pt x="1323569" y="4510570"/>
                  <a:pt x="1298124" y="4503561"/>
                  <a:pt x="1270953" y="4508361"/>
                </a:cubicBezTo>
                <a:cubicBezTo>
                  <a:pt x="1268457" y="4508842"/>
                  <a:pt x="1265672" y="4507786"/>
                  <a:pt x="1263175" y="4507114"/>
                </a:cubicBezTo>
                <a:cubicBezTo>
                  <a:pt x="1250981" y="4503657"/>
                  <a:pt x="1239075" y="4498184"/>
                  <a:pt x="1226690" y="4496936"/>
                </a:cubicBezTo>
                <a:cubicBezTo>
                  <a:pt x="1196157" y="4493864"/>
                  <a:pt x="1165433" y="4492615"/>
                  <a:pt x="1134706" y="4490599"/>
                </a:cubicBezTo>
                <a:cubicBezTo>
                  <a:pt x="1132786" y="4490503"/>
                  <a:pt x="1130770" y="4490503"/>
                  <a:pt x="1129042" y="4489831"/>
                </a:cubicBezTo>
                <a:cubicBezTo>
                  <a:pt x="1117712" y="4485702"/>
                  <a:pt x="1107823" y="4487047"/>
                  <a:pt x="1098220" y="4494919"/>
                </a:cubicBezTo>
                <a:cubicBezTo>
                  <a:pt x="1093996" y="4498376"/>
                  <a:pt x="1088235" y="4500200"/>
                  <a:pt x="1082955" y="4502121"/>
                </a:cubicBezTo>
                <a:cubicBezTo>
                  <a:pt x="1075177" y="4505002"/>
                  <a:pt x="1067208" y="4507786"/>
                  <a:pt x="1059143" y="4509610"/>
                </a:cubicBezTo>
                <a:cubicBezTo>
                  <a:pt x="1051173" y="4511338"/>
                  <a:pt x="1042628" y="4513738"/>
                  <a:pt x="1034947" y="4512395"/>
                </a:cubicBezTo>
                <a:cubicBezTo>
                  <a:pt x="1021121" y="4509994"/>
                  <a:pt x="1007966" y="4504618"/>
                  <a:pt x="994332" y="4501064"/>
                </a:cubicBezTo>
                <a:cubicBezTo>
                  <a:pt x="989628" y="4499816"/>
                  <a:pt x="984442" y="4500009"/>
                  <a:pt x="979546" y="4499912"/>
                </a:cubicBezTo>
                <a:cubicBezTo>
                  <a:pt x="968312" y="4499625"/>
                  <a:pt x="956790" y="4502409"/>
                  <a:pt x="946613" y="4494440"/>
                </a:cubicBezTo>
                <a:cubicBezTo>
                  <a:pt x="937204" y="4486951"/>
                  <a:pt x="927697" y="4489158"/>
                  <a:pt x="917808" y="4494824"/>
                </a:cubicBezTo>
                <a:cubicBezTo>
                  <a:pt x="910703" y="4498857"/>
                  <a:pt x="902639" y="4502025"/>
                  <a:pt x="894669" y="4503561"/>
                </a:cubicBezTo>
                <a:cubicBezTo>
                  <a:pt x="883723" y="4505673"/>
                  <a:pt x="872873" y="4506538"/>
                  <a:pt x="861063" y="4505289"/>
                </a:cubicBezTo>
                <a:cubicBezTo>
                  <a:pt x="852710" y="4504425"/>
                  <a:pt x="845892" y="4504041"/>
                  <a:pt x="839363" y="4498952"/>
                </a:cubicBezTo>
                <a:cubicBezTo>
                  <a:pt x="838308" y="4498184"/>
                  <a:pt x="836388" y="4497992"/>
                  <a:pt x="834947" y="4498089"/>
                </a:cubicBezTo>
                <a:cubicBezTo>
                  <a:pt x="816032" y="4499721"/>
                  <a:pt x="797309" y="4498857"/>
                  <a:pt x="778202" y="4497704"/>
                </a:cubicBezTo>
                <a:cubicBezTo>
                  <a:pt x="753911" y="4496168"/>
                  <a:pt x="728370" y="4500680"/>
                  <a:pt x="707343" y="4516811"/>
                </a:cubicBezTo>
                <a:cubicBezTo>
                  <a:pt x="704271" y="4519212"/>
                  <a:pt x="699662" y="4520267"/>
                  <a:pt x="695629" y="4520844"/>
                </a:cubicBezTo>
                <a:cubicBezTo>
                  <a:pt x="676618" y="4523340"/>
                  <a:pt x="657511" y="4525069"/>
                  <a:pt x="638500" y="4527853"/>
                </a:cubicBezTo>
                <a:cubicBezTo>
                  <a:pt x="628130" y="4529389"/>
                  <a:pt x="617280" y="4530734"/>
                  <a:pt x="607872" y="4534958"/>
                </a:cubicBezTo>
                <a:cubicBezTo>
                  <a:pt x="598655" y="4539086"/>
                  <a:pt x="591260" y="4543983"/>
                  <a:pt x="585788" y="4535342"/>
                </a:cubicBezTo>
                <a:cubicBezTo>
                  <a:pt x="575995" y="4539951"/>
                  <a:pt x="567448" y="4543792"/>
                  <a:pt x="559097" y="4547920"/>
                </a:cubicBezTo>
                <a:cubicBezTo>
                  <a:pt x="556023" y="4549456"/>
                  <a:pt x="553431" y="4551953"/>
                  <a:pt x="550358" y="4553393"/>
                </a:cubicBezTo>
                <a:cubicBezTo>
                  <a:pt x="547093" y="4554930"/>
                  <a:pt x="543445" y="4555889"/>
                  <a:pt x="539893" y="4556657"/>
                </a:cubicBezTo>
                <a:cubicBezTo>
                  <a:pt x="524050" y="4560114"/>
                  <a:pt x="508207" y="4563282"/>
                  <a:pt x="492462" y="4567027"/>
                </a:cubicBezTo>
                <a:cubicBezTo>
                  <a:pt x="489388" y="4567795"/>
                  <a:pt x="486796" y="4570868"/>
                  <a:pt x="484011" y="4572884"/>
                </a:cubicBezTo>
                <a:cubicBezTo>
                  <a:pt x="482187" y="4574228"/>
                  <a:pt x="480363" y="4576244"/>
                  <a:pt x="478346" y="4576533"/>
                </a:cubicBezTo>
                <a:cubicBezTo>
                  <a:pt x="462984" y="4578837"/>
                  <a:pt x="447718" y="4581526"/>
                  <a:pt x="432260" y="4582678"/>
                </a:cubicBezTo>
                <a:cubicBezTo>
                  <a:pt x="419298" y="4583637"/>
                  <a:pt x="406815" y="4583350"/>
                  <a:pt x="403455" y="4600056"/>
                </a:cubicBezTo>
                <a:cubicBezTo>
                  <a:pt x="402879" y="4602937"/>
                  <a:pt x="398750" y="4606010"/>
                  <a:pt x="395583" y="4607449"/>
                </a:cubicBezTo>
                <a:cubicBezTo>
                  <a:pt x="386557" y="4611578"/>
                  <a:pt x="376954" y="4614362"/>
                  <a:pt x="368025" y="4618587"/>
                </a:cubicBezTo>
                <a:cubicBezTo>
                  <a:pt x="338741" y="4632701"/>
                  <a:pt x="308113" y="4641631"/>
                  <a:pt x="275371" y="4639999"/>
                </a:cubicBezTo>
                <a:cubicBezTo>
                  <a:pt x="265194" y="4639519"/>
                  <a:pt x="255304" y="4634333"/>
                  <a:pt x="248871" y="4632413"/>
                </a:cubicBezTo>
                <a:cubicBezTo>
                  <a:pt x="230341" y="4639999"/>
                  <a:pt x="214786" y="4647296"/>
                  <a:pt x="198559" y="4652768"/>
                </a:cubicBezTo>
                <a:cubicBezTo>
                  <a:pt x="184253" y="4657665"/>
                  <a:pt x="169274" y="4660738"/>
                  <a:pt x="154583" y="4664290"/>
                </a:cubicBezTo>
                <a:cubicBezTo>
                  <a:pt x="149206" y="4665635"/>
                  <a:pt x="143734" y="4666403"/>
                  <a:pt x="138261" y="4667075"/>
                </a:cubicBezTo>
                <a:cubicBezTo>
                  <a:pt x="121171" y="4669187"/>
                  <a:pt x="103312" y="4664099"/>
                  <a:pt x="86606" y="4672164"/>
                </a:cubicBezTo>
                <a:cubicBezTo>
                  <a:pt x="77868" y="4676389"/>
                  <a:pt x="69226" y="4681477"/>
                  <a:pt x="60009" y="4683686"/>
                </a:cubicBezTo>
                <a:cubicBezTo>
                  <a:pt x="50120" y="4686086"/>
                  <a:pt x="40446" y="4689831"/>
                  <a:pt x="30568" y="4692507"/>
                </a:cubicBezTo>
                <a:lnTo>
                  <a:pt x="0" y="4694912"/>
                </a:lnTo>
                <a:lnTo>
                  <a:pt x="0" y="4338332"/>
                </a:lnTo>
                <a:close/>
              </a:path>
            </a:pathLst>
          </a:custGeom>
          <a:effectLst>
            <a:outerShdw blurRad="381000" dist="152400" dir="5400000" algn="t" rotWithShape="0">
              <a:prstClr val="black">
                <a:alpha val="10000"/>
              </a:prstClr>
            </a:outerShdw>
          </a:effectLst>
        </p:spPr>
      </p:pic>
      <p:sp>
        <p:nvSpPr>
          <p:cNvPr id="14" name="Freeform: Shape 13">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4349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2C530-C0AE-E041-885A-4A5FD9CD48FB}"/>
              </a:ext>
            </a:extLst>
          </p:cNvPr>
          <p:cNvSpPr>
            <a:spLocks noGrp="1"/>
          </p:cNvSpPr>
          <p:nvPr>
            <p:ph type="title"/>
          </p:nvPr>
        </p:nvSpPr>
        <p:spPr>
          <a:xfrm>
            <a:off x="523876" y="1336359"/>
            <a:ext cx="2952750" cy="2817438"/>
          </a:xfrm>
        </p:spPr>
        <p:txBody>
          <a:bodyPr vert="horz" lIns="91440" tIns="45720" rIns="91440" bIns="45720" rtlCol="0" anchor="b" anchorCtr="0">
            <a:normAutofit fontScale="90000"/>
          </a:bodyPr>
          <a:lstStyle/>
          <a:p>
            <a:pPr algn="ctr"/>
            <a:r>
              <a:rPr lang="en-US" sz="5400" dirty="0">
                <a:solidFill>
                  <a:schemeClr val="tx1">
                    <a:lumMod val="95000"/>
                  </a:schemeClr>
                </a:solidFill>
                <a:latin typeface="Cambria" panose="02040503050406030204" pitchFamily="18" charset="0"/>
                <a:cs typeface="Arial" panose="020B0604020202020204" pitchFamily="34" charset="0"/>
              </a:rPr>
              <a:t>Tip 1: Take time to reflect</a:t>
            </a:r>
          </a:p>
        </p:txBody>
      </p:sp>
      <p:pic>
        <p:nvPicPr>
          <p:cNvPr id="5" name="Content Placeholder 4" descr="Kevin standing next to an enormous lightbulb symbolising the importance of reflecting on our experiences.">
            <a:extLst>
              <a:ext uri="{FF2B5EF4-FFF2-40B4-BE49-F238E27FC236}">
                <a16:creationId xmlns:a16="http://schemas.microsoft.com/office/drawing/2014/main" id="{AFC937FF-0590-1F40-8D23-258FE5D5E0E3}"/>
              </a:ext>
            </a:extLst>
          </p:cNvPr>
          <p:cNvPicPr>
            <a:picLocks noGrp="1" noChangeAspect="1"/>
          </p:cNvPicPr>
          <p:nvPr>
            <p:ph idx="1"/>
          </p:nvPr>
        </p:nvPicPr>
        <p:blipFill rotWithShape="1">
          <a:blip r:embed="rId3"/>
          <a:srcRect l="12409" r="10410"/>
          <a:stretch/>
        </p:blipFill>
        <p:spPr>
          <a:xfrm>
            <a:off x="4232496" y="10"/>
            <a:ext cx="7959505" cy="6857992"/>
          </a:xfrm>
          <a:custGeom>
            <a:avLst/>
            <a:gdLst/>
            <a:ahLst/>
            <a:cxnLst/>
            <a:rect l="l" t="t" r="r" b="b"/>
            <a:pathLst>
              <a:path w="7959505" h="6858002">
                <a:moveTo>
                  <a:pt x="311551" y="6702976"/>
                </a:moveTo>
                <a:lnTo>
                  <a:pt x="297715" y="6742552"/>
                </a:lnTo>
                <a:cubicBezTo>
                  <a:pt x="283999" y="6764841"/>
                  <a:pt x="278713" y="6788417"/>
                  <a:pt x="278237" y="6812063"/>
                </a:cubicBezTo>
                <a:lnTo>
                  <a:pt x="278237" y="6812064"/>
                </a:lnTo>
                <a:lnTo>
                  <a:pt x="283011" y="6776800"/>
                </a:lnTo>
                <a:cubicBezTo>
                  <a:pt x="286107" y="6765164"/>
                  <a:pt x="290857" y="6753698"/>
                  <a:pt x="297715" y="6742553"/>
                </a:cubicBezTo>
                <a:cubicBezTo>
                  <a:pt x="306003" y="6729219"/>
                  <a:pt x="311147" y="6716169"/>
                  <a:pt x="311551" y="6702977"/>
                </a:cubicBezTo>
                <a:close/>
                <a:moveTo>
                  <a:pt x="328959" y="6564620"/>
                </a:moveTo>
                <a:lnTo>
                  <a:pt x="306480" y="6588625"/>
                </a:lnTo>
                <a:cubicBezTo>
                  <a:pt x="298003" y="6597578"/>
                  <a:pt x="291954" y="6611342"/>
                  <a:pt x="289858" y="6625224"/>
                </a:cubicBezTo>
                <a:lnTo>
                  <a:pt x="289858" y="6625225"/>
                </a:lnTo>
                <a:lnTo>
                  <a:pt x="289870" y="6645552"/>
                </a:lnTo>
                <a:lnTo>
                  <a:pt x="296953" y="6662541"/>
                </a:lnTo>
                <a:lnTo>
                  <a:pt x="296953" y="6662542"/>
                </a:lnTo>
                <a:lnTo>
                  <a:pt x="308405" y="6683027"/>
                </a:lnTo>
                <a:cubicBezTo>
                  <a:pt x="306038" y="6676305"/>
                  <a:pt x="302287" y="6669495"/>
                  <a:pt x="296953" y="6662541"/>
                </a:cubicBezTo>
                <a:lnTo>
                  <a:pt x="289858" y="6625225"/>
                </a:lnTo>
                <a:lnTo>
                  <a:pt x="306480" y="6588626"/>
                </a:lnTo>
                <a:cubicBezTo>
                  <a:pt x="312576" y="6582147"/>
                  <a:pt x="318672" y="6575479"/>
                  <a:pt x="328959" y="6564621"/>
                </a:cubicBezTo>
                <a:close/>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166047" y="6392243"/>
                </a:moveTo>
                <a:lnTo>
                  <a:pt x="173364" y="6407333"/>
                </a:lnTo>
                <a:lnTo>
                  <a:pt x="173364" y="6407332"/>
                </a:lnTo>
                <a:close/>
                <a:moveTo>
                  <a:pt x="401733" y="4221391"/>
                </a:moveTo>
                <a:lnTo>
                  <a:pt x="396017" y="4253014"/>
                </a:lnTo>
                <a:cubicBezTo>
                  <a:pt x="383824" y="4277401"/>
                  <a:pt x="368204" y="4300070"/>
                  <a:pt x="356201" y="4324645"/>
                </a:cubicBezTo>
                <a:cubicBezTo>
                  <a:pt x="350487" y="4336457"/>
                  <a:pt x="347439" y="4350554"/>
                  <a:pt x="347247" y="4363890"/>
                </a:cubicBez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404114" y="4837703"/>
                  <a:pt x="397113" y="4847214"/>
                  <a:pt x="391971" y="4857317"/>
                </a:cubicBezTo>
                <a:lnTo>
                  <a:pt x="390221" y="4863342"/>
                </a:lnTo>
                <a:lnTo>
                  <a:pt x="387469" y="4867614"/>
                </a:lnTo>
                <a:lnTo>
                  <a:pt x="382691" y="4889275"/>
                </a:lnTo>
                <a:lnTo>
                  <a:pt x="382691" y="4889276"/>
                </a:lnTo>
                <a:cubicBezTo>
                  <a:pt x="382122" y="4896714"/>
                  <a:pt x="382634" y="4904358"/>
                  <a:pt x="384396" y="4912169"/>
                </a:cubicBezTo>
                <a:lnTo>
                  <a:pt x="385799" y="4933805"/>
                </a:lnTo>
                <a:lnTo>
                  <a:pt x="378247" y="4957453"/>
                </a:lnTo>
                <a:lnTo>
                  <a:pt x="360964" y="4987037"/>
                </a:lnTo>
                <a:cubicBezTo>
                  <a:pt x="349725" y="5003801"/>
                  <a:pt x="335627" y="5022852"/>
                  <a:pt x="334485" y="5041521"/>
                </a:cubicBezTo>
                <a:cubicBezTo>
                  <a:pt x="333556" y="5057381"/>
                  <a:pt x="327457" y="5072411"/>
                  <a:pt x="321371" y="5087423"/>
                </a:cubicBezTo>
                <a:lnTo>
                  <a:pt x="321364" y="5087450"/>
                </a:lnTo>
                <a:lnTo>
                  <a:pt x="315482" y="5102461"/>
                </a:lnTo>
                <a:lnTo>
                  <a:pt x="308338" y="5133220"/>
                </a:lnTo>
                <a:lnTo>
                  <a:pt x="308337" y="5133224"/>
                </a:lnTo>
                <a:lnTo>
                  <a:pt x="308337" y="5133225"/>
                </a:lnTo>
                <a:lnTo>
                  <a:pt x="315052" y="5166114"/>
                </a:lnTo>
                <a:lnTo>
                  <a:pt x="314362" y="5172090"/>
                </a:lnTo>
                <a:cubicBezTo>
                  <a:pt x="313481" y="5174400"/>
                  <a:pt x="312290" y="5176876"/>
                  <a:pt x="311814" y="5179067"/>
                </a:cubicBezTo>
                <a:lnTo>
                  <a:pt x="311814" y="5179068"/>
                </a:lnTo>
                <a:cubicBezTo>
                  <a:pt x="304574" y="5214122"/>
                  <a:pt x="311624" y="5247079"/>
                  <a:pt x="335437" y="5272797"/>
                </a:cubicBezTo>
                <a:lnTo>
                  <a:pt x="335441" y="5272804"/>
                </a:lnTo>
                <a:lnTo>
                  <a:pt x="356854" y="5308181"/>
                </a:lnTo>
                <a:lnTo>
                  <a:pt x="359935" y="5317389"/>
                </a:ln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7324" y="5520422"/>
                </a:lnTo>
                <a:lnTo>
                  <a:pt x="345722" y="5531692"/>
                </a:lnTo>
                <a:lnTo>
                  <a:pt x="345723" y="5531694"/>
                </a:ln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lnTo>
                  <a:pt x="171979" y="5883756"/>
                </a:lnTo>
                <a:lnTo>
                  <a:pt x="160957" y="5909351"/>
                </a:lnTo>
                <a:lnTo>
                  <a:pt x="154076" y="5935946"/>
                </a:lnTo>
                <a:lnTo>
                  <a:pt x="154075" y="5935949"/>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79794" y="6228757"/>
                </a:lnTo>
                <a:cubicBezTo>
                  <a:pt x="184556" y="6200945"/>
                  <a:pt x="196176" y="6175798"/>
                  <a:pt x="218465" y="6155603"/>
                </a:cubicBezTo>
                <a:cubicBezTo>
                  <a:pt x="229325" y="6145793"/>
                  <a:pt x="234135" y="6139745"/>
                  <a:pt x="234064" y="6133315"/>
                </a:cubicBez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54076" y="5935946"/>
                </a:lnTo>
                <a:lnTo>
                  <a:pt x="171979" y="5883756"/>
                </a:lnTo>
                <a:lnTo>
                  <a:pt x="171981" y="5883752"/>
                </a:ln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cubicBezTo>
                  <a:pt x="355964" y="5542649"/>
                  <a:pt x="352773" y="5537600"/>
                  <a:pt x="345723" y="5531693"/>
                </a:cubicBezTo>
                <a:lnTo>
                  <a:pt x="345722" y="5531692"/>
                </a:ln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2870" y="5326163"/>
                </a:lnTo>
                <a:lnTo>
                  <a:pt x="359935" y="5317389"/>
                </a:lnTo>
                <a:lnTo>
                  <a:pt x="359341" y="5312288"/>
                </a:lnTo>
                <a:lnTo>
                  <a:pt x="356854" y="5308181"/>
                </a:lnTo>
                <a:lnTo>
                  <a:pt x="353708" y="5298775"/>
                </a:lnTo>
                <a:lnTo>
                  <a:pt x="335441" y="5272804"/>
                </a:lnTo>
                <a:lnTo>
                  <a:pt x="335437" y="5272796"/>
                </a:lnTo>
                <a:cubicBezTo>
                  <a:pt x="323531" y="5259937"/>
                  <a:pt x="315815" y="5245269"/>
                  <a:pt x="311981" y="5229433"/>
                </a:cubicBezTo>
                <a:lnTo>
                  <a:pt x="311814" y="5179068"/>
                </a:lnTo>
                <a:lnTo>
                  <a:pt x="314362" y="5172091"/>
                </a:lnTo>
                <a:cubicBezTo>
                  <a:pt x="315243" y="5169781"/>
                  <a:pt x="315814" y="5167638"/>
                  <a:pt x="315052" y="5166114"/>
                </a:cubicBezTo>
                <a:lnTo>
                  <a:pt x="315052" y="5166113"/>
                </a:lnTo>
                <a:lnTo>
                  <a:pt x="308337" y="5133225"/>
                </a:lnTo>
                <a:lnTo>
                  <a:pt x="308338" y="5133220"/>
                </a:lnTo>
                <a:lnTo>
                  <a:pt x="321364" y="5087450"/>
                </a:lnTo>
                <a:lnTo>
                  <a:pt x="327270" y="5072376"/>
                </a:lnTo>
                <a:cubicBezTo>
                  <a:pt x="330949" y="5062300"/>
                  <a:pt x="333866" y="5052096"/>
                  <a:pt x="334485" y="5041522"/>
                </a:cubicBezTo>
                <a:cubicBezTo>
                  <a:pt x="335627" y="5022853"/>
                  <a:pt x="349725" y="5003802"/>
                  <a:pt x="360964" y="4987038"/>
                </a:cubicBezTo>
                <a:cubicBezTo>
                  <a:pt x="366751" y="4978393"/>
                  <a:pt x="372457" y="4970097"/>
                  <a:pt x="376968" y="4961456"/>
                </a:cubicBezTo>
                <a:lnTo>
                  <a:pt x="378247" y="4957453"/>
                </a:lnTo>
                <a:lnTo>
                  <a:pt x="381039" y="4952673"/>
                </a:lnTo>
                <a:lnTo>
                  <a:pt x="385799" y="4933805"/>
                </a:lnTo>
                <a:cubicBezTo>
                  <a:pt x="386468" y="4927122"/>
                  <a:pt x="386111" y="4919979"/>
                  <a:pt x="384396" y="4912168"/>
                </a:cubicBezTo>
                <a:lnTo>
                  <a:pt x="382691" y="4889275"/>
                </a:lnTo>
                <a:lnTo>
                  <a:pt x="390221" y="4863342"/>
                </a:lnTo>
                <a:lnTo>
                  <a:pt x="412401" y="4828917"/>
                </a:lnTo>
                <a:cubicBezTo>
                  <a:pt x="420784" y="4819964"/>
                  <a:pt x="425356" y="4810581"/>
                  <a:pt x="427237" y="4800484"/>
                </a:cubicBez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close/>
                <a:moveTo>
                  <a:pt x="405543" y="4165383"/>
                </a:moveTo>
                <a:cubicBezTo>
                  <a:pt x="402114" y="4173480"/>
                  <a:pt x="401543" y="4182767"/>
                  <a:pt x="401638" y="4192387"/>
                </a:cubicBezTo>
                <a:lnTo>
                  <a:pt x="401638" y="4192388"/>
                </a:lnTo>
                <a:lnTo>
                  <a:pt x="405543" y="4165384"/>
                </a:lnTo>
                <a:close/>
                <a:moveTo>
                  <a:pt x="332842" y="2836172"/>
                </a:moveTo>
                <a:lnTo>
                  <a:pt x="332842" y="2836173"/>
                </a:lnTo>
                <a:cubicBezTo>
                  <a:pt x="336914" y="2839983"/>
                  <a:pt x="340200" y="2844317"/>
                  <a:pt x="341533" y="2848794"/>
                </a:cubicBezTo>
                <a:lnTo>
                  <a:pt x="358165" y="2903546"/>
                </a:lnTo>
                <a:lnTo>
                  <a:pt x="366071" y="2947859"/>
                </a:lnTo>
                <a:lnTo>
                  <a:pt x="366072" y="2947863"/>
                </a:lnTo>
                <a:lnTo>
                  <a:pt x="362488" y="2982148"/>
                </a:lnTo>
                <a:cubicBezTo>
                  <a:pt x="354392" y="3014153"/>
                  <a:pt x="350582" y="3045777"/>
                  <a:pt x="350796" y="3077401"/>
                </a:cubicBez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4781" y="3734838"/>
                </a:lnTo>
                <a:lnTo>
                  <a:pt x="404399" y="3754652"/>
                </a:lnTo>
                <a:cubicBezTo>
                  <a:pt x="398399" y="3767130"/>
                  <a:pt x="396447" y="3778655"/>
                  <a:pt x="398042" y="3789776"/>
                </a:cubicBez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cubicBezTo>
                  <a:pt x="383778" y="3988593"/>
                  <a:pt x="389446" y="4015835"/>
                  <a:pt x="401733" y="4043840"/>
                </a:cubicBezTo>
                <a:lnTo>
                  <a:pt x="416855" y="4103826"/>
                </a:lnTo>
                <a:lnTo>
                  <a:pt x="405543" y="4165382"/>
                </a:lnTo>
                <a:lnTo>
                  <a:pt x="414887" y="4134256"/>
                </a:ln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2"/>
                </a:lnTo>
                <a:lnTo>
                  <a:pt x="366071" y="2947859"/>
                </a:lnTo>
                <a:lnTo>
                  <a:pt x="361441" y="2914328"/>
                </a:lnTo>
                <a:lnTo>
                  <a:pt x="358165" y="2903546"/>
                </a:lnTo>
                <a:lnTo>
                  <a:pt x="357138" y="2897785"/>
                </a:lnTo>
                <a:cubicBezTo>
                  <a:pt x="352391" y="2881307"/>
                  <a:pt x="346533" y="2865010"/>
                  <a:pt x="341533" y="2848793"/>
                </a:cubicBezTo>
                <a:close/>
                <a:moveTo>
                  <a:pt x="296001" y="2745352"/>
                </a:move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close/>
                <a:moveTo>
                  <a:pt x="413278" y="2445328"/>
                </a:moveTo>
                <a:lnTo>
                  <a:pt x="409472" y="2463017"/>
                </a:lnTo>
                <a:lnTo>
                  <a:pt x="409472" y="2463018"/>
                </a:lnTo>
                <a:lnTo>
                  <a:pt x="411535" y="2490551"/>
                </a:lnTo>
                <a:lnTo>
                  <a:pt x="418114" y="2518262"/>
                </a:lnTo>
                <a:lnTo>
                  <a:pt x="418115" y="2518265"/>
                </a:lnTo>
                <a:lnTo>
                  <a:pt x="421759" y="2545007"/>
                </a:lnTo>
                <a:lnTo>
                  <a:pt x="417545" y="2571034"/>
                </a:lnTo>
                <a:cubicBezTo>
                  <a:pt x="405543" y="2612945"/>
                  <a:pt x="372966" y="2640950"/>
                  <a:pt x="344391" y="2668001"/>
                </a:cubicBezTo>
                <a:cubicBezTo>
                  <a:pt x="320006" y="2691054"/>
                  <a:pt x="306290" y="2716963"/>
                  <a:pt x="296001" y="2745348"/>
                </a:cubicBez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lnTo>
                  <a:pt x="418114" y="2518262"/>
                </a:lnTo>
                <a:lnTo>
                  <a:pt x="409472" y="2463018"/>
                </a:ln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24450" y="2418154"/>
                  <a:pt x="418938" y="2426977"/>
                  <a:pt x="415303" y="2435913"/>
                </a:cubicBezTo>
                <a:lnTo>
                  <a:pt x="432404" y="2409486"/>
                </a:ln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8723" y="1459073"/>
                </a:moveTo>
                <a:lnTo>
                  <a:pt x="807941" y="1481572"/>
                </a:lnTo>
                <a:lnTo>
                  <a:pt x="798724" y="1459074"/>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83887" y="313533"/>
                </a:move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2874276" y="2"/>
                </a:lnTo>
                <a:lnTo>
                  <a:pt x="2874276" y="0"/>
                </a:lnTo>
                <a:lnTo>
                  <a:pt x="7959505" y="0"/>
                </a:lnTo>
                <a:lnTo>
                  <a:pt x="7959505" y="6858000"/>
                </a:lnTo>
                <a:lnTo>
                  <a:pt x="4543953" y="6858000"/>
                </a:lnTo>
                <a:lnTo>
                  <a:pt x="4543953" y="6858002"/>
                </a:lnTo>
                <a:lnTo>
                  <a:pt x="284400" y="6858002"/>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p:spPr>
      </p:pic>
      <p:grpSp>
        <p:nvGrpSpPr>
          <p:cNvPr id="12" name="Group 11">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78284" y="-1"/>
            <a:ext cx="874716" cy="6858001"/>
            <a:chOff x="7620000" y="-1"/>
            <a:chExt cx="874716" cy="6858001"/>
          </a:xfrm>
        </p:grpSpPr>
        <p:sp>
          <p:nvSpPr>
            <p:cNvPr id="13" name="Freeform: Shape 12">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420106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6FD31-0B8F-C042-9E5E-8774031E6E9A}"/>
              </a:ext>
            </a:extLst>
          </p:cNvPr>
          <p:cNvSpPr>
            <a:spLocks noGrp="1"/>
          </p:cNvSpPr>
          <p:nvPr>
            <p:ph type="title"/>
          </p:nvPr>
        </p:nvSpPr>
        <p:spPr>
          <a:xfrm>
            <a:off x="675822" y="2019584"/>
            <a:ext cx="4678498" cy="1857375"/>
          </a:xfrm>
        </p:spPr>
        <p:txBody>
          <a:bodyPr anchor="b">
            <a:normAutofit fontScale="90000"/>
          </a:bodyPr>
          <a:lstStyle/>
          <a:p>
            <a:r>
              <a:rPr lang="en-US" dirty="0">
                <a:latin typeface="Cambria" panose="02040503050406030204" pitchFamily="18" charset="0"/>
              </a:rPr>
              <a:t>Tip 10: Take time to enjoy what you do.</a:t>
            </a:r>
          </a:p>
        </p:txBody>
      </p:sp>
      <p:pic>
        <p:nvPicPr>
          <p:cNvPr id="5" name="Content Placeholder 4" descr="A group of graduates throwing their caps in the air&#10;&#10;Description automatically generated">
            <a:extLst>
              <a:ext uri="{FF2B5EF4-FFF2-40B4-BE49-F238E27FC236}">
                <a16:creationId xmlns:a16="http://schemas.microsoft.com/office/drawing/2014/main" id="{074DF86B-9BAA-ED4F-8407-BFD37545EC30}"/>
              </a:ext>
            </a:extLst>
          </p:cNvPr>
          <p:cNvPicPr>
            <a:picLocks noChangeAspect="1"/>
          </p:cNvPicPr>
          <p:nvPr/>
        </p:nvPicPr>
        <p:blipFill rotWithShape="1">
          <a:blip r:embed="rId2"/>
          <a:srcRect l="33436" r="3883"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4" name="Group 13">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5" name="Freeform: Shape 14">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0080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B5C97-D7D1-D243-AFEB-05B80140A818}"/>
              </a:ext>
            </a:extLst>
          </p:cNvPr>
          <p:cNvSpPr>
            <a:spLocks noGrp="1"/>
          </p:cNvSpPr>
          <p:nvPr>
            <p:ph type="title"/>
          </p:nvPr>
        </p:nvSpPr>
        <p:spPr>
          <a:xfrm>
            <a:off x="1540461" y="3610927"/>
            <a:ext cx="4400549" cy="1857375"/>
          </a:xfrm>
        </p:spPr>
        <p:txBody>
          <a:bodyPr anchor="b">
            <a:normAutofit/>
          </a:bodyPr>
          <a:lstStyle/>
          <a:p>
            <a:r>
              <a:rPr lang="en-US" dirty="0"/>
              <a:t>John Dewey</a:t>
            </a:r>
          </a:p>
        </p:txBody>
      </p:sp>
      <p:pic>
        <p:nvPicPr>
          <p:cNvPr id="6" name="Picture 5" descr="A person with a mustache&#10;&#10;Description automatically generated with medium confidence">
            <a:extLst>
              <a:ext uri="{FF2B5EF4-FFF2-40B4-BE49-F238E27FC236}">
                <a16:creationId xmlns:a16="http://schemas.microsoft.com/office/drawing/2014/main" id="{B6EBE581-20E1-C249-A63F-5D8A0DC761A7}"/>
              </a:ext>
            </a:extLst>
          </p:cNvPr>
          <p:cNvPicPr>
            <a:picLocks noChangeAspect="1"/>
          </p:cNvPicPr>
          <p:nvPr/>
        </p:nvPicPr>
        <p:blipFill rotWithShape="1">
          <a:blip r:embed="rId2"/>
          <a:srcRect l="23090" r="24090"/>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3" name="Group 12">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4" name="Freeform: Shape 13">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DCBD69F5-4B3E-8B4C-8675-712402C3A170}"/>
              </a:ext>
            </a:extLst>
          </p:cNvPr>
          <p:cNvSpPr>
            <a:spLocks noGrp="1"/>
          </p:cNvSpPr>
          <p:nvPr>
            <p:ph idx="1"/>
          </p:nvPr>
        </p:nvSpPr>
        <p:spPr>
          <a:xfrm>
            <a:off x="443183" y="2459716"/>
            <a:ext cx="4400549" cy="3167019"/>
          </a:xfrm>
        </p:spPr>
        <p:txBody>
          <a:bodyPr anchor="t">
            <a:normAutofit/>
          </a:bodyPr>
          <a:lstStyle/>
          <a:p>
            <a:pPr marL="0" indent="0">
              <a:buNone/>
            </a:pPr>
            <a:r>
              <a:rPr lang="en-US" dirty="0"/>
              <a:t>“We do not learn from experience; we learn from reflecting upon experience.”</a:t>
            </a:r>
          </a:p>
        </p:txBody>
      </p:sp>
    </p:spTree>
    <p:extLst>
      <p:ext uri="{BB962C8B-B14F-4D97-AF65-F5344CB8AC3E}">
        <p14:creationId xmlns:p14="http://schemas.microsoft.com/office/powerpoint/2010/main" val="18724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Head into Brookes homepage with picture of students and following text: This short course will give you the best possible start at Oxford Brookes by reflecting on the expectations and the realities of success at university.&#10;&#10;Many students told us they wish they’d taken more time at the start of their university journey to reflect on what they wanted to get out of it. So we created this course to help you navigate the transition to university study and life.&#10;&#10;The course is divided into four sections and ends with an evaluation. To get the most out of the experience, we recommend completing all four sections, which you can navigate through at the bottom of this page, or just click on the ‘start the course’ button below. It should take around one hour and we hope it will leave you feeling well prepared to ‘head into Brookes.’">
            <a:extLst>
              <a:ext uri="{FF2B5EF4-FFF2-40B4-BE49-F238E27FC236}">
                <a16:creationId xmlns:a16="http://schemas.microsoft.com/office/drawing/2014/main" id="{1A0F6FAC-D282-114A-8D9D-16855B494778}"/>
              </a:ext>
            </a:extLst>
          </p:cNvPr>
          <p:cNvPicPr>
            <a:picLocks noGrp="1" noChangeAspect="1"/>
          </p:cNvPicPr>
          <p:nvPr>
            <p:ph idx="1"/>
          </p:nvPr>
        </p:nvPicPr>
        <p:blipFill rotWithShape="1">
          <a:blip r:embed="rId2"/>
          <a:srcRect l="844" r="318"/>
          <a:stretch/>
        </p:blipFill>
        <p:spPr>
          <a:xfrm>
            <a:off x="1620000" y="139052"/>
            <a:ext cx="9000000" cy="5611508"/>
          </a:xfrm>
        </p:spPr>
      </p:pic>
      <p:sp>
        <p:nvSpPr>
          <p:cNvPr id="6" name="TextBox 5">
            <a:extLst>
              <a:ext uri="{FF2B5EF4-FFF2-40B4-BE49-F238E27FC236}">
                <a16:creationId xmlns:a16="http://schemas.microsoft.com/office/drawing/2014/main" id="{7B6B7837-38BD-CA48-A052-16013A6FBC14}"/>
              </a:ext>
            </a:extLst>
          </p:cNvPr>
          <p:cNvSpPr txBox="1"/>
          <p:nvPr/>
        </p:nvSpPr>
        <p:spPr>
          <a:xfrm>
            <a:off x="1320800" y="5984240"/>
            <a:ext cx="10232417" cy="923330"/>
          </a:xfrm>
          <a:prstGeom prst="rect">
            <a:avLst/>
          </a:prstGeom>
          <a:noFill/>
        </p:spPr>
        <p:txBody>
          <a:bodyPr wrap="none" rtlCol="0">
            <a:spAutoFit/>
          </a:bodyPr>
          <a:lstStyle/>
          <a:p>
            <a:r>
              <a:rPr lang="en-US" dirty="0">
                <a:solidFill>
                  <a:schemeClr val="bg1"/>
                </a:solidFill>
              </a:rPr>
              <a:t>Explore the Head into Brookes online course to start the process of reflecting on university before you arrive.</a:t>
            </a:r>
          </a:p>
          <a:p>
            <a:endParaRPr lang="en-US" dirty="0">
              <a:solidFill>
                <a:schemeClr val="bg1"/>
              </a:solidFill>
            </a:endParaRPr>
          </a:p>
          <a:p>
            <a:r>
              <a:rPr lang="en-US" dirty="0">
                <a:solidFill>
                  <a:schemeClr val="bg1"/>
                </a:solidFill>
                <a:hlinkClick r:id="rId3"/>
              </a:rPr>
              <a:t>Start the Head into Brookes Course (takes you to course home page)</a:t>
            </a:r>
            <a:endParaRPr lang="en-US" dirty="0">
              <a:solidFill>
                <a:schemeClr val="bg1"/>
              </a:solidFill>
            </a:endParaRPr>
          </a:p>
        </p:txBody>
      </p:sp>
    </p:spTree>
    <p:extLst>
      <p:ext uri="{BB962C8B-B14F-4D97-AF65-F5344CB8AC3E}">
        <p14:creationId xmlns:p14="http://schemas.microsoft.com/office/powerpoint/2010/main" val="261852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A2C2-2460-FF45-AB9E-1D8DC441379A}"/>
              </a:ext>
            </a:extLst>
          </p:cNvPr>
          <p:cNvSpPr>
            <a:spLocks noGrp="1"/>
          </p:cNvSpPr>
          <p:nvPr>
            <p:ph type="title"/>
          </p:nvPr>
        </p:nvSpPr>
        <p:spPr>
          <a:xfrm>
            <a:off x="314960" y="1859280"/>
            <a:ext cx="5363210" cy="1263649"/>
          </a:xfrm>
        </p:spPr>
        <p:txBody>
          <a:bodyPr>
            <a:normAutofit fontScale="90000"/>
          </a:bodyPr>
          <a:lstStyle/>
          <a:p>
            <a:r>
              <a:rPr lang="en-US" sz="2400" dirty="0">
                <a:solidFill>
                  <a:schemeClr val="bg1"/>
                </a:solidFill>
                <a:latin typeface="Arial" panose="020B0604020202020204" pitchFamily="34" charset="0"/>
                <a:cs typeface="Arial" panose="020B0604020202020204" pitchFamily="34" charset="0"/>
              </a:rPr>
              <a:t>A skills audit can help you explore what strengths you are bringing to university and what skills and qualities you might want to develop.</a:t>
            </a:r>
            <a:br>
              <a:rPr lang="en-US" sz="2400" dirty="0">
                <a:solidFill>
                  <a:schemeClr val="bg1"/>
                </a:solidFill>
                <a:latin typeface="Arial" panose="020B0604020202020204" pitchFamily="34" charset="0"/>
                <a:cs typeface="Arial" panose="020B0604020202020204" pitchFamily="34" charset="0"/>
              </a:rPr>
            </a:b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hlinkClick r:id="rId2"/>
              </a:rPr>
              <a:t>Centre for Academic Development Skills audit page.</a:t>
            </a:r>
            <a:endParaRPr lang="en-US" sz="2400" dirty="0">
              <a:solidFill>
                <a:schemeClr val="bg1"/>
              </a:solidFill>
              <a:latin typeface="Arial" panose="020B0604020202020204" pitchFamily="34" charset="0"/>
              <a:cs typeface="Arial" panose="020B0604020202020204" pitchFamily="34" charset="0"/>
            </a:endParaRPr>
          </a:p>
        </p:txBody>
      </p:sp>
      <p:pic>
        <p:nvPicPr>
          <p:cNvPr id="7" name="Picture 6" descr="A picture containing text, shelf, book, indoor&#10;&#10;Description automatically generated">
            <a:extLst>
              <a:ext uri="{FF2B5EF4-FFF2-40B4-BE49-F238E27FC236}">
                <a16:creationId xmlns:a16="http://schemas.microsoft.com/office/drawing/2014/main" id="{8DB01175-4C57-584E-B6E3-E8EFF7C7AA71}"/>
              </a:ext>
            </a:extLst>
          </p:cNvPr>
          <p:cNvPicPr>
            <a:picLocks noChangeAspect="1"/>
          </p:cNvPicPr>
          <p:nvPr/>
        </p:nvPicPr>
        <p:blipFill>
          <a:blip r:embed="rId3"/>
          <a:stretch>
            <a:fillRect/>
          </a:stretch>
        </p:blipFill>
        <p:spPr>
          <a:xfrm>
            <a:off x="5891530" y="1357629"/>
            <a:ext cx="5558790" cy="3698297"/>
          </a:xfrm>
          <a:prstGeom prst="rect">
            <a:avLst/>
          </a:prstGeom>
        </p:spPr>
      </p:pic>
    </p:spTree>
    <p:extLst>
      <p:ext uri="{BB962C8B-B14F-4D97-AF65-F5344CB8AC3E}">
        <p14:creationId xmlns:p14="http://schemas.microsoft.com/office/powerpoint/2010/main" val="50510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2C530-C0AE-E041-885A-4A5FD9CD48FB}"/>
              </a:ext>
            </a:extLst>
          </p:cNvPr>
          <p:cNvSpPr>
            <a:spLocks noGrp="1"/>
          </p:cNvSpPr>
          <p:nvPr>
            <p:ph type="title"/>
          </p:nvPr>
        </p:nvSpPr>
        <p:spPr>
          <a:xfrm>
            <a:off x="615903" y="736695"/>
            <a:ext cx="4400549" cy="4135556"/>
          </a:xfrm>
        </p:spPr>
        <p:txBody>
          <a:bodyPr vert="horz" lIns="91440" tIns="45720" rIns="91440" bIns="45720" rtlCol="0" anchor="b" anchorCtr="0">
            <a:noAutofit/>
          </a:bodyPr>
          <a:lstStyle/>
          <a:p>
            <a:pPr algn="ctr"/>
            <a:r>
              <a:rPr lang="en-US" sz="5400" dirty="0">
                <a:latin typeface="Cambria" panose="02040503050406030204" pitchFamily="18" charset="0"/>
                <a:cs typeface="Arial" panose="020B0604020202020204" pitchFamily="34" charset="0"/>
              </a:rPr>
              <a:t>Tip 2: </a:t>
            </a:r>
            <a:br>
              <a:rPr lang="en-US" sz="5400" dirty="0">
                <a:latin typeface="Cambria" panose="02040503050406030204" pitchFamily="18" charset="0"/>
                <a:cs typeface="Arial" panose="020B0604020202020204" pitchFamily="34" charset="0"/>
              </a:rPr>
            </a:br>
            <a:r>
              <a:rPr lang="en-US" sz="5400" dirty="0">
                <a:latin typeface="Cambria" panose="02040503050406030204" pitchFamily="18" charset="0"/>
                <a:cs typeface="Arial" panose="020B0604020202020204" pitchFamily="34" charset="0"/>
              </a:rPr>
              <a:t>Take time to question</a:t>
            </a:r>
          </a:p>
        </p:txBody>
      </p:sp>
      <p:pic>
        <p:nvPicPr>
          <p:cNvPr id="7" name="Content Placeholder 6" descr="A bald person in a black shirt&#10;&#10;Description automatically generated with medium confidence">
            <a:extLst>
              <a:ext uri="{FF2B5EF4-FFF2-40B4-BE49-F238E27FC236}">
                <a16:creationId xmlns:a16="http://schemas.microsoft.com/office/drawing/2014/main" id="{B7984D65-6CB4-3B4C-84B0-781A1D261164}"/>
              </a:ext>
            </a:extLst>
          </p:cNvPr>
          <p:cNvPicPr>
            <a:picLocks noChangeAspect="1"/>
          </p:cNvPicPr>
          <p:nvPr/>
        </p:nvPicPr>
        <p:blipFill rotWithShape="1">
          <a:blip r:embed="rId3"/>
          <a:srcRect l="19133" r="10440"/>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6" name="Group 15">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7" name="Freeform: Shape 16">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ectangle 7">
            <a:extLst>
              <a:ext uri="{FF2B5EF4-FFF2-40B4-BE49-F238E27FC236}">
                <a16:creationId xmlns:a16="http://schemas.microsoft.com/office/drawing/2014/main" id="{882B57E1-6BD4-E646-8886-EC5FC9318E52}"/>
              </a:ext>
            </a:extLst>
          </p:cNvPr>
          <p:cNvSpPr/>
          <p:nvPr/>
        </p:nvSpPr>
        <p:spPr>
          <a:xfrm>
            <a:off x="6806028" y="0"/>
            <a:ext cx="1112805" cy="2400657"/>
          </a:xfrm>
          <a:prstGeom prst="rect">
            <a:avLst/>
          </a:prstGeom>
          <a:noFill/>
        </p:spPr>
        <p:txBody>
          <a:bodyPr wrap="none" lIns="91440" tIns="45720" rIns="91440" bIns="45720">
            <a:spAutoFit/>
          </a:bodyPr>
          <a:lstStyle/>
          <a:p>
            <a:pPr algn="ctr"/>
            <a:r>
              <a:rPr lang="en-GB" sz="15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19" name="Rectangle 18">
            <a:extLst>
              <a:ext uri="{FF2B5EF4-FFF2-40B4-BE49-F238E27FC236}">
                <a16:creationId xmlns:a16="http://schemas.microsoft.com/office/drawing/2014/main" id="{E00F9E0B-0359-1F4B-8C2E-B5F8CCF4192C}"/>
              </a:ext>
            </a:extLst>
          </p:cNvPr>
          <p:cNvSpPr/>
          <p:nvPr/>
        </p:nvSpPr>
        <p:spPr>
          <a:xfrm>
            <a:off x="10152323" y="40268"/>
            <a:ext cx="1112805" cy="2400657"/>
          </a:xfrm>
          <a:prstGeom prst="rect">
            <a:avLst/>
          </a:prstGeom>
          <a:noFill/>
        </p:spPr>
        <p:txBody>
          <a:bodyPr wrap="none" lIns="91440" tIns="45720" rIns="91440" bIns="45720">
            <a:spAutoFit/>
          </a:bodyPr>
          <a:lstStyle/>
          <a:p>
            <a:pPr algn="ctr"/>
            <a:r>
              <a:rPr lang="en-GB" sz="15000" b="1" cap="none" spc="0" dirty="0">
                <a:ln w="12700">
                  <a:solidFill>
                    <a:schemeClr val="accent1"/>
                  </a:solidFill>
                  <a:prstDash val="solid"/>
                </a:ln>
                <a:solidFill>
                  <a:srgbClr val="92D050"/>
                </a:solidFill>
                <a:effectLst>
                  <a:outerShdw dist="38100" dir="2640000" algn="bl" rotWithShape="0">
                    <a:schemeClr val="accent1"/>
                  </a:outerShdw>
                </a:effectLst>
              </a:rPr>
              <a:t>?</a:t>
            </a:r>
          </a:p>
        </p:txBody>
      </p:sp>
    </p:spTree>
    <p:extLst>
      <p:ext uri="{BB962C8B-B14F-4D97-AF65-F5344CB8AC3E}">
        <p14:creationId xmlns:p14="http://schemas.microsoft.com/office/powerpoint/2010/main" val="2017700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3ACA-43B4-D74F-AA6C-2B203E2173A6}"/>
              </a:ext>
            </a:extLst>
          </p:cNvPr>
          <p:cNvSpPr>
            <a:spLocks noGrp="1"/>
          </p:cNvSpPr>
          <p:nvPr>
            <p:ph type="title"/>
          </p:nvPr>
        </p:nvSpPr>
        <p:spPr>
          <a:xfrm>
            <a:off x="1719618" y="4103427"/>
            <a:ext cx="11721151" cy="1263649"/>
          </a:xfrm>
        </p:spPr>
        <p:txBody>
          <a:bodyPr>
            <a:normAutofit fontScale="90000"/>
          </a:bodyPr>
          <a:lstStyle/>
          <a:p>
            <a:r>
              <a:rPr lang="en-US" dirty="0">
                <a:solidFill>
                  <a:schemeClr val="bg1"/>
                </a:solidFill>
                <a:latin typeface="Arial" panose="020B0604020202020204" pitchFamily="34" charset="0"/>
                <a:cs typeface="Arial" panose="020B0604020202020204" pitchFamily="34" charset="0"/>
                <a:hlinkClick r:id="rId2"/>
              </a:rPr>
              <a:t>Critical thinking resources from the</a:t>
            </a:r>
            <a:br>
              <a:rPr lang="en-US" dirty="0">
                <a:solidFill>
                  <a:schemeClr val="bg1"/>
                </a:solidFill>
                <a:latin typeface="Arial" panose="020B0604020202020204" pitchFamily="34" charset="0"/>
                <a:cs typeface="Arial" panose="020B0604020202020204" pitchFamily="34" charset="0"/>
                <a:hlinkClick r:id="rId2"/>
              </a:rPr>
            </a:br>
            <a:r>
              <a:rPr lang="en-US" dirty="0">
                <a:solidFill>
                  <a:schemeClr val="bg1"/>
                </a:solidFill>
                <a:latin typeface="Arial" panose="020B0604020202020204" pitchFamily="34" charset="0"/>
                <a:cs typeface="Arial" panose="020B0604020202020204" pitchFamily="34" charset="0"/>
                <a:hlinkClick r:id="rId2"/>
              </a:rPr>
              <a:t>Centre for Academic Development</a:t>
            </a:r>
            <a:endParaRPr 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AA1A64C-CE5F-8146-AE1F-B7D66B28B111}"/>
              </a:ext>
            </a:extLst>
          </p:cNvPr>
          <p:cNvSpPr/>
          <p:nvPr/>
        </p:nvSpPr>
        <p:spPr>
          <a:xfrm>
            <a:off x="1113159" y="592625"/>
            <a:ext cx="1422184" cy="3170099"/>
          </a:xfrm>
          <a:prstGeom prst="rect">
            <a:avLst/>
          </a:prstGeom>
          <a:noFill/>
        </p:spPr>
        <p:txBody>
          <a:bodyPr wrap="none" lIns="91440" tIns="45720" rIns="91440" bIns="45720">
            <a:spAutoFit/>
          </a:bodyPr>
          <a:lstStyle/>
          <a:p>
            <a:pPr algn="ctr"/>
            <a:r>
              <a:rPr lang="en-GB" sz="2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5" name="Rectangle 4">
            <a:extLst>
              <a:ext uri="{FF2B5EF4-FFF2-40B4-BE49-F238E27FC236}">
                <a16:creationId xmlns:a16="http://schemas.microsoft.com/office/drawing/2014/main" id="{FF4DDC26-15B9-A94D-BAD5-753AE65A9DB6}"/>
              </a:ext>
            </a:extLst>
          </p:cNvPr>
          <p:cNvSpPr/>
          <p:nvPr/>
        </p:nvSpPr>
        <p:spPr>
          <a:xfrm>
            <a:off x="2794108" y="592624"/>
            <a:ext cx="1422184" cy="3170099"/>
          </a:xfrm>
          <a:prstGeom prst="rect">
            <a:avLst/>
          </a:prstGeom>
          <a:noFill/>
        </p:spPr>
        <p:txBody>
          <a:bodyPr wrap="none" lIns="91440" tIns="45720" rIns="91440" bIns="45720">
            <a:spAutoFit/>
          </a:bodyPr>
          <a:lstStyle/>
          <a:p>
            <a:pPr algn="ctr"/>
            <a:r>
              <a:rPr lang="en-GB" sz="2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6" name="Rectangle 5">
            <a:extLst>
              <a:ext uri="{FF2B5EF4-FFF2-40B4-BE49-F238E27FC236}">
                <a16:creationId xmlns:a16="http://schemas.microsoft.com/office/drawing/2014/main" id="{26305286-5188-FB40-A80D-0D9CF9E900CB}"/>
              </a:ext>
            </a:extLst>
          </p:cNvPr>
          <p:cNvSpPr/>
          <p:nvPr/>
        </p:nvSpPr>
        <p:spPr>
          <a:xfrm>
            <a:off x="4475057" y="592624"/>
            <a:ext cx="1422184" cy="3170099"/>
          </a:xfrm>
          <a:prstGeom prst="rect">
            <a:avLst/>
          </a:prstGeom>
          <a:noFill/>
        </p:spPr>
        <p:txBody>
          <a:bodyPr wrap="none" lIns="91440" tIns="45720" rIns="91440" bIns="45720">
            <a:spAutoFit/>
          </a:bodyPr>
          <a:lstStyle/>
          <a:p>
            <a:pPr algn="ctr"/>
            <a:r>
              <a:rPr lang="en-GB" sz="2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7" name="Rectangle 6">
            <a:extLst>
              <a:ext uri="{FF2B5EF4-FFF2-40B4-BE49-F238E27FC236}">
                <a16:creationId xmlns:a16="http://schemas.microsoft.com/office/drawing/2014/main" id="{3CCC13A9-81CB-4142-8EC4-3F42EFF48D00}"/>
              </a:ext>
            </a:extLst>
          </p:cNvPr>
          <p:cNvSpPr/>
          <p:nvPr/>
        </p:nvSpPr>
        <p:spPr>
          <a:xfrm>
            <a:off x="6158009" y="592624"/>
            <a:ext cx="1422184" cy="3170099"/>
          </a:xfrm>
          <a:prstGeom prst="rect">
            <a:avLst/>
          </a:prstGeom>
          <a:noFill/>
        </p:spPr>
        <p:txBody>
          <a:bodyPr wrap="none" lIns="91440" tIns="45720" rIns="91440" bIns="45720">
            <a:spAutoFit/>
          </a:bodyPr>
          <a:lstStyle/>
          <a:p>
            <a:pPr algn="ctr"/>
            <a:r>
              <a:rPr lang="en-GB" sz="2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8" name="Rectangle 7">
            <a:extLst>
              <a:ext uri="{FF2B5EF4-FFF2-40B4-BE49-F238E27FC236}">
                <a16:creationId xmlns:a16="http://schemas.microsoft.com/office/drawing/2014/main" id="{5F18201B-CE98-0D44-87CC-187C5272D1BF}"/>
              </a:ext>
            </a:extLst>
          </p:cNvPr>
          <p:cNvSpPr/>
          <p:nvPr/>
        </p:nvSpPr>
        <p:spPr>
          <a:xfrm>
            <a:off x="7720950" y="650533"/>
            <a:ext cx="1422184" cy="3170099"/>
          </a:xfrm>
          <a:prstGeom prst="rect">
            <a:avLst/>
          </a:prstGeom>
          <a:noFill/>
        </p:spPr>
        <p:txBody>
          <a:bodyPr wrap="none" lIns="91440" tIns="45720" rIns="91440" bIns="45720">
            <a:spAutoFit/>
          </a:bodyPr>
          <a:lstStyle/>
          <a:p>
            <a:pPr algn="ctr"/>
            <a:r>
              <a:rPr lang="en-GB" sz="2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24599A2B-46B2-8849-873E-0B4B1CE738DB}"/>
              </a:ext>
            </a:extLst>
          </p:cNvPr>
          <p:cNvSpPr/>
          <p:nvPr/>
        </p:nvSpPr>
        <p:spPr>
          <a:xfrm>
            <a:off x="9143134" y="650533"/>
            <a:ext cx="1422184" cy="3170099"/>
          </a:xfrm>
          <a:prstGeom prst="rect">
            <a:avLst/>
          </a:prstGeom>
          <a:noFill/>
        </p:spPr>
        <p:txBody>
          <a:bodyPr wrap="none" lIns="91440" tIns="45720" rIns="91440" bIns="45720">
            <a:spAutoFit/>
          </a:bodyPr>
          <a:lstStyle/>
          <a:p>
            <a:pPr algn="ctr"/>
            <a:r>
              <a:rPr lang="en-GB" sz="2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Tree>
    <p:extLst>
      <p:ext uri="{BB962C8B-B14F-4D97-AF65-F5344CB8AC3E}">
        <p14:creationId xmlns:p14="http://schemas.microsoft.com/office/powerpoint/2010/main" val="23773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2C530-C0AE-E041-885A-4A5FD9CD48FB}"/>
              </a:ext>
            </a:extLst>
          </p:cNvPr>
          <p:cNvSpPr>
            <a:spLocks noGrp="1"/>
          </p:cNvSpPr>
          <p:nvPr>
            <p:ph type="title"/>
          </p:nvPr>
        </p:nvSpPr>
        <p:spPr>
          <a:xfrm>
            <a:off x="170598" y="1457824"/>
            <a:ext cx="3891300" cy="2817438"/>
          </a:xfrm>
        </p:spPr>
        <p:txBody>
          <a:bodyPr vert="horz" lIns="91440" tIns="45720" rIns="91440" bIns="45720" rtlCol="0" anchor="b" anchorCtr="0">
            <a:normAutofit/>
          </a:bodyPr>
          <a:lstStyle/>
          <a:p>
            <a:pPr algn="ctr"/>
            <a:r>
              <a:rPr lang="en-US" sz="3600" dirty="0">
                <a:latin typeface="Cambria" panose="02040503050406030204" pitchFamily="18" charset="0"/>
                <a:cs typeface="Arial" panose="020B0604020202020204" pitchFamily="34" charset="0"/>
              </a:rPr>
              <a:t>Tip 3: </a:t>
            </a:r>
            <a:br>
              <a:rPr lang="en-US" sz="3600" dirty="0">
                <a:latin typeface="Cambria" panose="02040503050406030204" pitchFamily="18" charset="0"/>
                <a:cs typeface="Arial" panose="020B0604020202020204" pitchFamily="34" charset="0"/>
              </a:rPr>
            </a:br>
            <a:r>
              <a:rPr lang="en-US" sz="3600" dirty="0">
                <a:latin typeface="Cambria" panose="02040503050406030204" pitchFamily="18" charset="0"/>
                <a:cs typeface="Arial" panose="020B0604020202020204" pitchFamily="34" charset="0"/>
              </a:rPr>
              <a:t>Save time by always having a purpose to reading and </a:t>
            </a:r>
            <a:r>
              <a:rPr lang="en-US" sz="3600" dirty="0" err="1">
                <a:latin typeface="Cambria" panose="02040503050406030204" pitchFamily="18" charset="0"/>
                <a:cs typeface="Arial" panose="020B0604020202020204" pitchFamily="34" charset="0"/>
              </a:rPr>
              <a:t>notemaking</a:t>
            </a:r>
            <a:endParaRPr lang="en-US" sz="3600" dirty="0">
              <a:latin typeface="Cambria" panose="02040503050406030204" pitchFamily="18" charset="0"/>
              <a:cs typeface="Arial" panose="020B0604020202020204" pitchFamily="34" charset="0"/>
            </a:endParaRPr>
          </a:p>
        </p:txBody>
      </p:sp>
      <p:pic>
        <p:nvPicPr>
          <p:cNvPr id="4" name="Picture 3" descr="Kevin holds a boot entitled Words to make your head hurt">
            <a:extLst>
              <a:ext uri="{FF2B5EF4-FFF2-40B4-BE49-F238E27FC236}">
                <a16:creationId xmlns:a16="http://schemas.microsoft.com/office/drawing/2014/main" id="{A169FDD7-56D2-FF45-94A0-35518F4195B0}"/>
              </a:ext>
            </a:extLst>
          </p:cNvPr>
          <p:cNvPicPr>
            <a:picLocks noChangeAspect="1"/>
          </p:cNvPicPr>
          <p:nvPr/>
        </p:nvPicPr>
        <p:blipFill rotWithShape="1">
          <a:blip r:embed="rId3"/>
          <a:srcRect l="7102" r="5852"/>
          <a:stretch/>
        </p:blipFill>
        <p:spPr>
          <a:xfrm>
            <a:off x="4232496" y="10"/>
            <a:ext cx="7959505" cy="6857992"/>
          </a:xfrm>
          <a:custGeom>
            <a:avLst/>
            <a:gdLst/>
            <a:ahLst/>
            <a:cxnLst/>
            <a:rect l="l" t="t" r="r" b="b"/>
            <a:pathLst>
              <a:path w="7959505" h="6858002">
                <a:moveTo>
                  <a:pt x="311551" y="6702976"/>
                </a:moveTo>
                <a:lnTo>
                  <a:pt x="297715" y="6742552"/>
                </a:lnTo>
                <a:cubicBezTo>
                  <a:pt x="283999" y="6764841"/>
                  <a:pt x="278713" y="6788417"/>
                  <a:pt x="278237" y="6812063"/>
                </a:cubicBezTo>
                <a:lnTo>
                  <a:pt x="278237" y="6812064"/>
                </a:lnTo>
                <a:lnTo>
                  <a:pt x="283011" y="6776800"/>
                </a:lnTo>
                <a:cubicBezTo>
                  <a:pt x="286107" y="6765164"/>
                  <a:pt x="290857" y="6753698"/>
                  <a:pt x="297715" y="6742553"/>
                </a:cubicBezTo>
                <a:cubicBezTo>
                  <a:pt x="306003" y="6729219"/>
                  <a:pt x="311147" y="6716169"/>
                  <a:pt x="311551" y="6702977"/>
                </a:cubicBezTo>
                <a:close/>
                <a:moveTo>
                  <a:pt x="328959" y="6564620"/>
                </a:moveTo>
                <a:lnTo>
                  <a:pt x="306480" y="6588625"/>
                </a:lnTo>
                <a:cubicBezTo>
                  <a:pt x="298003" y="6597578"/>
                  <a:pt x="291954" y="6611342"/>
                  <a:pt x="289858" y="6625224"/>
                </a:cubicBezTo>
                <a:lnTo>
                  <a:pt x="289858" y="6625225"/>
                </a:lnTo>
                <a:lnTo>
                  <a:pt x="289870" y="6645552"/>
                </a:lnTo>
                <a:lnTo>
                  <a:pt x="296953" y="6662541"/>
                </a:lnTo>
                <a:lnTo>
                  <a:pt x="296953" y="6662542"/>
                </a:lnTo>
                <a:lnTo>
                  <a:pt x="308405" y="6683027"/>
                </a:lnTo>
                <a:cubicBezTo>
                  <a:pt x="306038" y="6676305"/>
                  <a:pt x="302287" y="6669495"/>
                  <a:pt x="296953" y="6662541"/>
                </a:cubicBezTo>
                <a:lnTo>
                  <a:pt x="289858" y="6625225"/>
                </a:lnTo>
                <a:lnTo>
                  <a:pt x="306480" y="6588626"/>
                </a:lnTo>
                <a:cubicBezTo>
                  <a:pt x="312576" y="6582147"/>
                  <a:pt x="318672" y="6575479"/>
                  <a:pt x="328959" y="6564621"/>
                </a:cubicBezTo>
                <a:close/>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166047" y="6392243"/>
                </a:moveTo>
                <a:lnTo>
                  <a:pt x="173364" y="6407333"/>
                </a:lnTo>
                <a:lnTo>
                  <a:pt x="173364" y="6407332"/>
                </a:lnTo>
                <a:close/>
                <a:moveTo>
                  <a:pt x="401733" y="4221391"/>
                </a:moveTo>
                <a:lnTo>
                  <a:pt x="396017" y="4253014"/>
                </a:lnTo>
                <a:cubicBezTo>
                  <a:pt x="383824" y="4277401"/>
                  <a:pt x="368204" y="4300070"/>
                  <a:pt x="356201" y="4324645"/>
                </a:cubicBezTo>
                <a:cubicBezTo>
                  <a:pt x="350487" y="4336457"/>
                  <a:pt x="347439" y="4350554"/>
                  <a:pt x="347247" y="4363890"/>
                </a:cubicBez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404114" y="4837703"/>
                  <a:pt x="397113" y="4847214"/>
                  <a:pt x="391971" y="4857317"/>
                </a:cubicBezTo>
                <a:lnTo>
                  <a:pt x="390221" y="4863342"/>
                </a:lnTo>
                <a:lnTo>
                  <a:pt x="387469" y="4867614"/>
                </a:lnTo>
                <a:lnTo>
                  <a:pt x="382691" y="4889275"/>
                </a:lnTo>
                <a:lnTo>
                  <a:pt x="382691" y="4889276"/>
                </a:lnTo>
                <a:cubicBezTo>
                  <a:pt x="382122" y="4896714"/>
                  <a:pt x="382634" y="4904358"/>
                  <a:pt x="384396" y="4912169"/>
                </a:cubicBezTo>
                <a:lnTo>
                  <a:pt x="385799" y="4933805"/>
                </a:lnTo>
                <a:lnTo>
                  <a:pt x="378247" y="4957453"/>
                </a:lnTo>
                <a:lnTo>
                  <a:pt x="360964" y="4987037"/>
                </a:lnTo>
                <a:cubicBezTo>
                  <a:pt x="349725" y="5003801"/>
                  <a:pt x="335627" y="5022852"/>
                  <a:pt x="334485" y="5041521"/>
                </a:cubicBezTo>
                <a:cubicBezTo>
                  <a:pt x="333556" y="5057381"/>
                  <a:pt x="327457" y="5072411"/>
                  <a:pt x="321371" y="5087423"/>
                </a:cubicBezTo>
                <a:lnTo>
                  <a:pt x="321364" y="5087450"/>
                </a:lnTo>
                <a:lnTo>
                  <a:pt x="315482" y="5102461"/>
                </a:lnTo>
                <a:lnTo>
                  <a:pt x="308338" y="5133220"/>
                </a:lnTo>
                <a:lnTo>
                  <a:pt x="308337" y="5133224"/>
                </a:lnTo>
                <a:lnTo>
                  <a:pt x="308337" y="5133225"/>
                </a:lnTo>
                <a:lnTo>
                  <a:pt x="315052" y="5166114"/>
                </a:lnTo>
                <a:lnTo>
                  <a:pt x="314362" y="5172090"/>
                </a:lnTo>
                <a:cubicBezTo>
                  <a:pt x="313481" y="5174400"/>
                  <a:pt x="312290" y="5176876"/>
                  <a:pt x="311814" y="5179067"/>
                </a:cubicBezTo>
                <a:lnTo>
                  <a:pt x="311814" y="5179068"/>
                </a:lnTo>
                <a:cubicBezTo>
                  <a:pt x="304574" y="5214122"/>
                  <a:pt x="311624" y="5247079"/>
                  <a:pt x="335437" y="5272797"/>
                </a:cubicBezTo>
                <a:lnTo>
                  <a:pt x="335441" y="5272804"/>
                </a:lnTo>
                <a:lnTo>
                  <a:pt x="356854" y="5308181"/>
                </a:lnTo>
                <a:lnTo>
                  <a:pt x="359935" y="5317389"/>
                </a:ln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7324" y="5520422"/>
                </a:lnTo>
                <a:lnTo>
                  <a:pt x="345722" y="5531692"/>
                </a:lnTo>
                <a:lnTo>
                  <a:pt x="345723" y="5531694"/>
                </a:ln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lnTo>
                  <a:pt x="171979" y="5883756"/>
                </a:lnTo>
                <a:lnTo>
                  <a:pt x="160957" y="5909351"/>
                </a:lnTo>
                <a:lnTo>
                  <a:pt x="154076" y="5935946"/>
                </a:lnTo>
                <a:lnTo>
                  <a:pt x="154075" y="5935949"/>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79794" y="6228757"/>
                </a:lnTo>
                <a:cubicBezTo>
                  <a:pt x="184556" y="6200945"/>
                  <a:pt x="196176" y="6175798"/>
                  <a:pt x="218465" y="6155603"/>
                </a:cubicBezTo>
                <a:cubicBezTo>
                  <a:pt x="229325" y="6145793"/>
                  <a:pt x="234135" y="6139745"/>
                  <a:pt x="234064" y="6133315"/>
                </a:cubicBez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54076" y="5935946"/>
                </a:lnTo>
                <a:lnTo>
                  <a:pt x="171979" y="5883756"/>
                </a:lnTo>
                <a:lnTo>
                  <a:pt x="171981" y="5883752"/>
                </a:ln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cubicBezTo>
                  <a:pt x="355964" y="5542649"/>
                  <a:pt x="352773" y="5537600"/>
                  <a:pt x="345723" y="5531693"/>
                </a:cubicBezTo>
                <a:lnTo>
                  <a:pt x="345722" y="5531692"/>
                </a:ln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2870" y="5326163"/>
                </a:lnTo>
                <a:lnTo>
                  <a:pt x="359935" y="5317389"/>
                </a:lnTo>
                <a:lnTo>
                  <a:pt x="359341" y="5312288"/>
                </a:lnTo>
                <a:lnTo>
                  <a:pt x="356854" y="5308181"/>
                </a:lnTo>
                <a:lnTo>
                  <a:pt x="353708" y="5298775"/>
                </a:lnTo>
                <a:lnTo>
                  <a:pt x="335441" y="5272804"/>
                </a:lnTo>
                <a:lnTo>
                  <a:pt x="335437" y="5272796"/>
                </a:lnTo>
                <a:cubicBezTo>
                  <a:pt x="323531" y="5259937"/>
                  <a:pt x="315815" y="5245269"/>
                  <a:pt x="311981" y="5229433"/>
                </a:cubicBezTo>
                <a:lnTo>
                  <a:pt x="311814" y="5179068"/>
                </a:lnTo>
                <a:lnTo>
                  <a:pt x="314362" y="5172091"/>
                </a:lnTo>
                <a:cubicBezTo>
                  <a:pt x="315243" y="5169781"/>
                  <a:pt x="315814" y="5167638"/>
                  <a:pt x="315052" y="5166114"/>
                </a:cubicBezTo>
                <a:lnTo>
                  <a:pt x="315052" y="5166113"/>
                </a:lnTo>
                <a:lnTo>
                  <a:pt x="308337" y="5133225"/>
                </a:lnTo>
                <a:lnTo>
                  <a:pt x="308338" y="5133220"/>
                </a:lnTo>
                <a:lnTo>
                  <a:pt x="321364" y="5087450"/>
                </a:lnTo>
                <a:lnTo>
                  <a:pt x="327270" y="5072376"/>
                </a:lnTo>
                <a:cubicBezTo>
                  <a:pt x="330949" y="5062300"/>
                  <a:pt x="333866" y="5052096"/>
                  <a:pt x="334485" y="5041522"/>
                </a:cubicBezTo>
                <a:cubicBezTo>
                  <a:pt x="335627" y="5022853"/>
                  <a:pt x="349725" y="5003802"/>
                  <a:pt x="360964" y="4987038"/>
                </a:cubicBezTo>
                <a:cubicBezTo>
                  <a:pt x="366751" y="4978393"/>
                  <a:pt x="372457" y="4970097"/>
                  <a:pt x="376968" y="4961456"/>
                </a:cubicBezTo>
                <a:lnTo>
                  <a:pt x="378247" y="4957453"/>
                </a:lnTo>
                <a:lnTo>
                  <a:pt x="381039" y="4952673"/>
                </a:lnTo>
                <a:lnTo>
                  <a:pt x="385799" y="4933805"/>
                </a:lnTo>
                <a:cubicBezTo>
                  <a:pt x="386468" y="4927122"/>
                  <a:pt x="386111" y="4919979"/>
                  <a:pt x="384396" y="4912168"/>
                </a:cubicBezTo>
                <a:lnTo>
                  <a:pt x="382691" y="4889275"/>
                </a:lnTo>
                <a:lnTo>
                  <a:pt x="390221" y="4863342"/>
                </a:lnTo>
                <a:lnTo>
                  <a:pt x="412401" y="4828917"/>
                </a:lnTo>
                <a:cubicBezTo>
                  <a:pt x="420784" y="4819964"/>
                  <a:pt x="425356" y="4810581"/>
                  <a:pt x="427237" y="4800484"/>
                </a:cubicBez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close/>
                <a:moveTo>
                  <a:pt x="405543" y="4165383"/>
                </a:moveTo>
                <a:cubicBezTo>
                  <a:pt x="402114" y="4173480"/>
                  <a:pt x="401543" y="4182767"/>
                  <a:pt x="401638" y="4192387"/>
                </a:cubicBezTo>
                <a:lnTo>
                  <a:pt x="401638" y="4192388"/>
                </a:lnTo>
                <a:lnTo>
                  <a:pt x="405543" y="4165384"/>
                </a:lnTo>
                <a:close/>
                <a:moveTo>
                  <a:pt x="332842" y="2836172"/>
                </a:moveTo>
                <a:lnTo>
                  <a:pt x="332842" y="2836173"/>
                </a:lnTo>
                <a:cubicBezTo>
                  <a:pt x="336914" y="2839983"/>
                  <a:pt x="340200" y="2844317"/>
                  <a:pt x="341533" y="2848794"/>
                </a:cubicBezTo>
                <a:lnTo>
                  <a:pt x="358165" y="2903546"/>
                </a:lnTo>
                <a:lnTo>
                  <a:pt x="366071" y="2947859"/>
                </a:lnTo>
                <a:lnTo>
                  <a:pt x="366072" y="2947863"/>
                </a:lnTo>
                <a:lnTo>
                  <a:pt x="362488" y="2982148"/>
                </a:lnTo>
                <a:cubicBezTo>
                  <a:pt x="354392" y="3014153"/>
                  <a:pt x="350582" y="3045777"/>
                  <a:pt x="350796" y="3077401"/>
                </a:cubicBez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4781" y="3734838"/>
                </a:lnTo>
                <a:lnTo>
                  <a:pt x="404399" y="3754652"/>
                </a:lnTo>
                <a:cubicBezTo>
                  <a:pt x="398399" y="3767130"/>
                  <a:pt x="396447" y="3778655"/>
                  <a:pt x="398042" y="3789776"/>
                </a:cubicBez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cubicBezTo>
                  <a:pt x="383778" y="3988593"/>
                  <a:pt x="389446" y="4015835"/>
                  <a:pt x="401733" y="4043840"/>
                </a:cubicBezTo>
                <a:lnTo>
                  <a:pt x="416855" y="4103826"/>
                </a:lnTo>
                <a:lnTo>
                  <a:pt x="405543" y="4165382"/>
                </a:lnTo>
                <a:lnTo>
                  <a:pt x="414887" y="4134256"/>
                </a:ln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2"/>
                </a:lnTo>
                <a:lnTo>
                  <a:pt x="366071" y="2947859"/>
                </a:lnTo>
                <a:lnTo>
                  <a:pt x="361441" y="2914328"/>
                </a:lnTo>
                <a:lnTo>
                  <a:pt x="358165" y="2903546"/>
                </a:lnTo>
                <a:lnTo>
                  <a:pt x="357138" y="2897785"/>
                </a:lnTo>
                <a:cubicBezTo>
                  <a:pt x="352391" y="2881307"/>
                  <a:pt x="346533" y="2865010"/>
                  <a:pt x="341533" y="2848793"/>
                </a:cubicBezTo>
                <a:close/>
                <a:moveTo>
                  <a:pt x="296001" y="2745352"/>
                </a:move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close/>
                <a:moveTo>
                  <a:pt x="413278" y="2445328"/>
                </a:moveTo>
                <a:lnTo>
                  <a:pt x="409472" y="2463017"/>
                </a:lnTo>
                <a:lnTo>
                  <a:pt x="409472" y="2463018"/>
                </a:lnTo>
                <a:lnTo>
                  <a:pt x="411535" y="2490551"/>
                </a:lnTo>
                <a:lnTo>
                  <a:pt x="418114" y="2518262"/>
                </a:lnTo>
                <a:lnTo>
                  <a:pt x="418115" y="2518265"/>
                </a:lnTo>
                <a:lnTo>
                  <a:pt x="421759" y="2545007"/>
                </a:lnTo>
                <a:lnTo>
                  <a:pt x="417545" y="2571034"/>
                </a:lnTo>
                <a:cubicBezTo>
                  <a:pt x="405543" y="2612945"/>
                  <a:pt x="372966" y="2640950"/>
                  <a:pt x="344391" y="2668001"/>
                </a:cubicBezTo>
                <a:cubicBezTo>
                  <a:pt x="320006" y="2691054"/>
                  <a:pt x="306290" y="2716963"/>
                  <a:pt x="296001" y="2745348"/>
                </a:cubicBez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lnTo>
                  <a:pt x="418114" y="2518262"/>
                </a:lnTo>
                <a:lnTo>
                  <a:pt x="409472" y="2463018"/>
                </a:ln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24450" y="2418154"/>
                  <a:pt x="418938" y="2426977"/>
                  <a:pt x="415303" y="2435913"/>
                </a:cubicBezTo>
                <a:lnTo>
                  <a:pt x="432404" y="2409486"/>
                </a:ln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8723" y="1459073"/>
                </a:moveTo>
                <a:lnTo>
                  <a:pt x="807941" y="1481572"/>
                </a:lnTo>
                <a:lnTo>
                  <a:pt x="798724" y="1459074"/>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83887" y="313533"/>
                </a:move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2874276" y="2"/>
                </a:lnTo>
                <a:lnTo>
                  <a:pt x="2874276" y="0"/>
                </a:lnTo>
                <a:lnTo>
                  <a:pt x="7959505" y="0"/>
                </a:lnTo>
                <a:lnTo>
                  <a:pt x="7959505" y="6858000"/>
                </a:lnTo>
                <a:lnTo>
                  <a:pt x="4543953" y="6858000"/>
                </a:lnTo>
                <a:lnTo>
                  <a:pt x="4543953" y="6858002"/>
                </a:lnTo>
                <a:lnTo>
                  <a:pt x="284400" y="6858002"/>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p:spPr>
      </p:pic>
      <p:grpSp>
        <p:nvGrpSpPr>
          <p:cNvPr id="29" name="Group 28">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78284" y="-1"/>
            <a:ext cx="874716" cy="6858001"/>
            <a:chOff x="7620000" y="-1"/>
            <a:chExt cx="874716" cy="6858001"/>
          </a:xfrm>
        </p:grpSpPr>
        <p:sp>
          <p:nvSpPr>
            <p:cNvPr id="30" name="Freeform: Shape 29">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TextBox 4">
            <a:extLst>
              <a:ext uri="{FF2B5EF4-FFF2-40B4-BE49-F238E27FC236}">
                <a16:creationId xmlns:a16="http://schemas.microsoft.com/office/drawing/2014/main" id="{47CCC5F7-1971-2944-859F-60F4855BDA33}"/>
              </a:ext>
            </a:extLst>
          </p:cNvPr>
          <p:cNvSpPr txBox="1"/>
          <p:nvPr/>
        </p:nvSpPr>
        <p:spPr>
          <a:xfrm rot="20177110">
            <a:off x="5622001" y="5279662"/>
            <a:ext cx="1630383" cy="923330"/>
          </a:xfrm>
          <a:prstGeom prst="rect">
            <a:avLst/>
          </a:prstGeom>
          <a:noFill/>
        </p:spPr>
        <p:txBody>
          <a:bodyPr wrap="none" rtlCol="0">
            <a:spAutoFit/>
          </a:bodyPr>
          <a:lstStyle/>
          <a:p>
            <a:r>
              <a:rPr lang="en-US" dirty="0"/>
              <a:t>Words to make </a:t>
            </a:r>
          </a:p>
          <a:p>
            <a:r>
              <a:rPr lang="en-US" dirty="0"/>
              <a:t>your head hurt</a:t>
            </a:r>
          </a:p>
          <a:p>
            <a:endParaRPr lang="en-US" dirty="0"/>
          </a:p>
        </p:txBody>
      </p:sp>
    </p:spTree>
    <p:extLst>
      <p:ext uri="{BB962C8B-B14F-4D97-AF65-F5344CB8AC3E}">
        <p14:creationId xmlns:p14="http://schemas.microsoft.com/office/powerpoint/2010/main" val="58178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3B021D-2923-2B42-8FDA-8568B6049E8E}"/>
              </a:ext>
            </a:extLst>
          </p:cNvPr>
          <p:cNvSpPr/>
          <p:nvPr/>
        </p:nvSpPr>
        <p:spPr>
          <a:xfrm>
            <a:off x="5971607" y="3244334"/>
            <a:ext cx="248786" cy="369332"/>
          </a:xfrm>
          <a:prstGeom prst="rect">
            <a:avLst/>
          </a:prstGeom>
        </p:spPr>
        <p:txBody>
          <a:bodyPr wrap="none">
            <a:spAutoFit/>
          </a:bodyPr>
          <a:lstStyle/>
          <a:p>
            <a:r>
              <a:rPr lang="en-GB" b="0" dirty="0">
                <a:effectLst/>
              </a:rPr>
              <a:t> </a:t>
            </a:r>
            <a:endParaRPr lang="en-US" dirty="0"/>
          </a:p>
        </p:txBody>
      </p:sp>
      <p:sp>
        <p:nvSpPr>
          <p:cNvPr id="7" name="Google Shape;682;p65">
            <a:extLst>
              <a:ext uri="{FF2B5EF4-FFF2-40B4-BE49-F238E27FC236}">
                <a16:creationId xmlns:a16="http://schemas.microsoft.com/office/drawing/2014/main" id="{5FBEC209-1625-144C-9AA3-3257C3C58C88}"/>
              </a:ext>
            </a:extLst>
          </p:cNvPr>
          <p:cNvSpPr txBox="1"/>
          <p:nvPr/>
        </p:nvSpPr>
        <p:spPr>
          <a:xfrm rot="-388323">
            <a:off x="520947" y="2632731"/>
            <a:ext cx="6549943" cy="4734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dirty="0">
                <a:solidFill>
                  <a:schemeClr val="bg1"/>
                </a:solidFill>
              </a:rPr>
              <a:t>Crime and Punishment Through the Ages</a:t>
            </a:r>
            <a:endParaRPr sz="2400" i="1" dirty="0">
              <a:solidFill>
                <a:schemeClr val="bg1"/>
              </a:solidFill>
            </a:endParaRPr>
          </a:p>
        </p:txBody>
      </p:sp>
      <p:sp>
        <p:nvSpPr>
          <p:cNvPr id="8" name="Google Shape;683;p65">
            <a:extLst>
              <a:ext uri="{FF2B5EF4-FFF2-40B4-BE49-F238E27FC236}">
                <a16:creationId xmlns:a16="http://schemas.microsoft.com/office/drawing/2014/main" id="{B23BBA4B-C8A9-6745-AF2C-70DE1CE525B5}"/>
              </a:ext>
            </a:extLst>
          </p:cNvPr>
          <p:cNvSpPr txBox="1"/>
          <p:nvPr/>
        </p:nvSpPr>
        <p:spPr>
          <a:xfrm>
            <a:off x="1734050" y="3685568"/>
            <a:ext cx="2392200" cy="5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bg1"/>
                </a:solidFill>
              </a:rPr>
              <a:t>3 web pages</a:t>
            </a:r>
            <a:endParaRPr sz="2400" dirty="0">
              <a:solidFill>
                <a:schemeClr val="bg1"/>
              </a:solidFill>
            </a:endParaRPr>
          </a:p>
        </p:txBody>
      </p:sp>
      <p:sp>
        <p:nvSpPr>
          <p:cNvPr id="9" name="Google Shape;684;p65">
            <a:extLst>
              <a:ext uri="{FF2B5EF4-FFF2-40B4-BE49-F238E27FC236}">
                <a16:creationId xmlns:a16="http://schemas.microsoft.com/office/drawing/2014/main" id="{BCF5762D-1104-704D-B0AD-163B6F9F2AF9}"/>
              </a:ext>
            </a:extLst>
          </p:cNvPr>
          <p:cNvSpPr txBox="1"/>
          <p:nvPr/>
        </p:nvSpPr>
        <p:spPr>
          <a:xfrm>
            <a:off x="1734050" y="4363393"/>
            <a:ext cx="46902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bg1"/>
                </a:solidFill>
              </a:rPr>
              <a:t>15 articles</a:t>
            </a:r>
            <a:endParaRPr sz="2400" dirty="0">
              <a:solidFill>
                <a:schemeClr val="bg1"/>
              </a:solidFill>
            </a:endParaRPr>
          </a:p>
        </p:txBody>
      </p:sp>
      <p:sp>
        <p:nvSpPr>
          <p:cNvPr id="10" name="Google Shape;685;p65">
            <a:extLst>
              <a:ext uri="{FF2B5EF4-FFF2-40B4-BE49-F238E27FC236}">
                <a16:creationId xmlns:a16="http://schemas.microsoft.com/office/drawing/2014/main" id="{09C0BE59-D62F-604A-B027-34031FA220BB}"/>
              </a:ext>
            </a:extLst>
          </p:cNvPr>
          <p:cNvSpPr txBox="1"/>
          <p:nvPr/>
        </p:nvSpPr>
        <p:spPr>
          <a:xfrm>
            <a:off x="1781150" y="5027418"/>
            <a:ext cx="46902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bg1"/>
                </a:solidFill>
              </a:rPr>
              <a:t>15 books</a:t>
            </a:r>
            <a:endParaRPr sz="2400" dirty="0">
              <a:solidFill>
                <a:schemeClr val="bg1"/>
              </a:solidFill>
            </a:endParaRPr>
          </a:p>
        </p:txBody>
      </p:sp>
      <p:sp>
        <p:nvSpPr>
          <p:cNvPr id="11" name="Google Shape;686;p65">
            <a:extLst>
              <a:ext uri="{FF2B5EF4-FFF2-40B4-BE49-F238E27FC236}">
                <a16:creationId xmlns:a16="http://schemas.microsoft.com/office/drawing/2014/main" id="{AD4F73A8-1CFD-E24B-9E5D-323B126FE9CB}"/>
              </a:ext>
            </a:extLst>
          </p:cNvPr>
          <p:cNvSpPr txBox="1"/>
          <p:nvPr/>
        </p:nvSpPr>
        <p:spPr>
          <a:xfrm>
            <a:off x="4126250" y="5027418"/>
            <a:ext cx="46902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bg1"/>
                </a:solidFill>
              </a:rPr>
              <a:t>= 33 sources for 1 week</a:t>
            </a:r>
            <a:endParaRPr sz="2400" dirty="0">
              <a:solidFill>
                <a:schemeClr val="bg1"/>
              </a:solidFill>
            </a:endParaRPr>
          </a:p>
        </p:txBody>
      </p:sp>
      <p:sp>
        <p:nvSpPr>
          <p:cNvPr id="12" name="Google Shape;687;p65">
            <a:extLst>
              <a:ext uri="{FF2B5EF4-FFF2-40B4-BE49-F238E27FC236}">
                <a16:creationId xmlns:a16="http://schemas.microsoft.com/office/drawing/2014/main" id="{5E7A2736-0C45-F14E-B6EF-11A916723434}"/>
              </a:ext>
            </a:extLst>
          </p:cNvPr>
          <p:cNvSpPr txBox="1"/>
          <p:nvPr/>
        </p:nvSpPr>
        <p:spPr>
          <a:xfrm>
            <a:off x="4076643" y="5691443"/>
            <a:ext cx="4804200" cy="6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bg1"/>
                </a:solidFill>
              </a:rPr>
              <a:t>4 modules</a:t>
            </a:r>
            <a:endParaRPr sz="2400" dirty="0">
              <a:solidFill>
                <a:schemeClr val="bg1"/>
              </a:solidFill>
            </a:endParaRPr>
          </a:p>
          <a:p>
            <a:pPr marL="0" lvl="0" indent="0" algn="l" rtl="0">
              <a:spcBef>
                <a:spcPts val="0"/>
              </a:spcBef>
              <a:spcAft>
                <a:spcPts val="0"/>
              </a:spcAft>
              <a:buNone/>
            </a:pPr>
            <a:r>
              <a:rPr lang="en-GB" sz="2400" dirty="0">
                <a:solidFill>
                  <a:schemeClr val="bg1"/>
                </a:solidFill>
              </a:rPr>
              <a:t>= 33 x 4 = 132 sources in 1 week!</a:t>
            </a:r>
            <a:endParaRPr sz="2400" dirty="0">
              <a:solidFill>
                <a:schemeClr val="bg1"/>
              </a:solidFill>
            </a:endParaRPr>
          </a:p>
        </p:txBody>
      </p:sp>
      <p:sp>
        <p:nvSpPr>
          <p:cNvPr id="13" name="TextBox 12">
            <a:extLst>
              <a:ext uri="{FF2B5EF4-FFF2-40B4-BE49-F238E27FC236}">
                <a16:creationId xmlns:a16="http://schemas.microsoft.com/office/drawing/2014/main" id="{C664C5FA-2D6E-2E4D-A01B-D6A082C93B9F}"/>
              </a:ext>
            </a:extLst>
          </p:cNvPr>
          <p:cNvSpPr txBox="1"/>
          <p:nvPr/>
        </p:nvSpPr>
        <p:spPr>
          <a:xfrm>
            <a:off x="1218799" y="366904"/>
            <a:ext cx="9505616" cy="646331"/>
          </a:xfrm>
          <a:prstGeom prst="rect">
            <a:avLst/>
          </a:prstGeom>
          <a:noFill/>
        </p:spPr>
        <p:txBody>
          <a:bodyPr wrap="none" rtlCol="0">
            <a:spAutoFit/>
          </a:bodyPr>
          <a:lstStyle/>
          <a:p>
            <a:r>
              <a:rPr lang="en-US" sz="3600" dirty="0">
                <a:solidFill>
                  <a:schemeClr val="bg1"/>
                </a:solidFill>
              </a:rPr>
              <a:t>It is important to read and make notes strategically</a:t>
            </a:r>
          </a:p>
        </p:txBody>
      </p:sp>
      <p:pic>
        <p:nvPicPr>
          <p:cNvPr id="16" name="Picture 15" descr="Open book labelled 'my reading list'">
            <a:extLst>
              <a:ext uri="{FF2B5EF4-FFF2-40B4-BE49-F238E27FC236}">
                <a16:creationId xmlns:a16="http://schemas.microsoft.com/office/drawing/2014/main" id="{BE829849-48B6-284A-9298-60006D7F52BD}"/>
              </a:ext>
            </a:extLst>
          </p:cNvPr>
          <p:cNvPicPr>
            <a:picLocks noChangeAspect="1"/>
          </p:cNvPicPr>
          <p:nvPr/>
        </p:nvPicPr>
        <p:blipFill>
          <a:blip r:embed="rId2"/>
          <a:stretch>
            <a:fillRect/>
          </a:stretch>
        </p:blipFill>
        <p:spPr>
          <a:xfrm>
            <a:off x="6674800" y="1865034"/>
            <a:ext cx="5517200" cy="2758600"/>
          </a:xfrm>
          <a:prstGeom prst="rect">
            <a:avLst/>
          </a:prstGeom>
        </p:spPr>
      </p:pic>
    </p:spTree>
    <p:extLst>
      <p:ext uri="{BB962C8B-B14F-4D97-AF65-F5344CB8AC3E}">
        <p14:creationId xmlns:p14="http://schemas.microsoft.com/office/powerpoint/2010/main" val="1289726778"/>
      </p:ext>
    </p:extLst>
  </p:cSld>
  <p:clrMapOvr>
    <a:masterClrMapping/>
  </p:clrMapOvr>
</p:sld>
</file>

<file path=ppt/theme/theme1.xml><?xml version="1.0" encoding="utf-8"?>
<a:theme xmlns:a="http://schemas.openxmlformats.org/drawingml/2006/main" name="TornVTI">
  <a:themeElements>
    <a:clrScheme name="AnalogousFromDarkSeedRightStep">
      <a:dk1>
        <a:srgbClr val="000000"/>
      </a:dk1>
      <a:lt1>
        <a:srgbClr val="FFFFFF"/>
      </a:lt1>
      <a:dk2>
        <a:srgbClr val="28311B"/>
      </a:dk2>
      <a:lt2>
        <a:srgbClr val="F0F3F3"/>
      </a:lt2>
      <a:accent1>
        <a:srgbClr val="C35E4D"/>
      </a:accent1>
      <a:accent2>
        <a:srgbClr val="B17D3B"/>
      </a:accent2>
      <a:accent3>
        <a:srgbClr val="A9A742"/>
      </a:accent3>
      <a:accent4>
        <a:srgbClr val="83B13B"/>
      </a:accent4>
      <a:accent5>
        <a:srgbClr val="5DB647"/>
      </a:accent5>
      <a:accent6>
        <a:srgbClr val="3BB156"/>
      </a:accent6>
      <a:hlink>
        <a:srgbClr val="A059C7"/>
      </a:hlink>
      <a:folHlink>
        <a:srgbClr val="7F7F7F"/>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448</Words>
  <Application>Microsoft Macintosh PowerPoint</Application>
  <PresentationFormat>Widescreen</PresentationFormat>
  <Paragraphs>65</Paragraphs>
  <Slides>20</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Nova Cond</vt:lpstr>
      <vt:lpstr>Calibri</vt:lpstr>
      <vt:lpstr>Cambria</vt:lpstr>
      <vt:lpstr>Impact</vt:lpstr>
      <vt:lpstr>TornVTI</vt:lpstr>
      <vt:lpstr>Time to Succeed</vt:lpstr>
      <vt:lpstr>Tip 1: Take time to reflect</vt:lpstr>
      <vt:lpstr>John Dewey</vt:lpstr>
      <vt:lpstr>PowerPoint Presentation</vt:lpstr>
      <vt:lpstr>A skills audit can help you explore what strengths you are bringing to university and what skills and qualities you might want to develop.  Centre for Academic Development Skills audit page.</vt:lpstr>
      <vt:lpstr>Tip 2:  Take time to question</vt:lpstr>
      <vt:lpstr>Critical thinking resources from the Centre for Academic Development</vt:lpstr>
      <vt:lpstr>Tip 3:  Save time by always having a purpose to reading and notemaking</vt:lpstr>
      <vt:lpstr>PowerPoint Presentation</vt:lpstr>
      <vt:lpstr>PowerPoint Presentation</vt:lpstr>
      <vt:lpstr>Tip 4:  Give your curiosity time to breathe.</vt:lpstr>
      <vt:lpstr>The reflective tips</vt:lpstr>
      <vt:lpstr>Tip 5: Plan backwards from  deadlines</vt:lpstr>
      <vt:lpstr>Tip 6: Break assignments into manageable tasks</vt:lpstr>
      <vt:lpstr>PowerPoint Presentation</vt:lpstr>
      <vt:lpstr>PowerPoint Presentation</vt:lpstr>
      <vt:lpstr>Tip 7: Take time to organize yourself</vt:lpstr>
      <vt:lpstr>Tip 8: Take time out!</vt:lpstr>
      <vt:lpstr>Tip 9: Take time to meet people</vt:lpstr>
      <vt:lpstr>Tip 10: Take time to enjoy what you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to Succeed</dc:title>
  <dc:creator>Kevin Watson</dc:creator>
  <cp:lastModifiedBy>Kevin Watson</cp:lastModifiedBy>
  <cp:revision>5</cp:revision>
  <dcterms:created xsi:type="dcterms:W3CDTF">2022-03-28T14:24:17Z</dcterms:created>
  <dcterms:modified xsi:type="dcterms:W3CDTF">2022-03-29T13:28:32Z</dcterms:modified>
</cp:coreProperties>
</file>