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94" r:id="rId4"/>
    <p:sldId id="292" r:id="rId5"/>
    <p:sldId id="287" r:id="rId6"/>
    <p:sldId id="297" r:id="rId7"/>
    <p:sldId id="296" r:id="rId8"/>
    <p:sldId id="290" r:id="rId9"/>
    <p:sldId id="298" r:id="rId10"/>
    <p:sldId id="300" r:id="rId11"/>
    <p:sldId id="295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59B1F-5CE9-994B-970C-2AE118854239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B7E5-2C17-D84A-842C-EBE8005C1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1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CBA6D-FC3C-450C-9841-7D1CF84D24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6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3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8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2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8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0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2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6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2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8A2A-5298-4C1D-BE5E-A38E214773A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26" name="Picture 2" descr="C:\Users\h07175531\AppData\Local\Microsoft\Windows\Temporary Internet Files\Content.Outlook\36NIM2I0\Soar Development Logo Design Final-0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41" y="188640"/>
            <a:ext cx="162933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Managing Anxiety and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Claire Burgess</a:t>
            </a:r>
          </a:p>
          <a:p>
            <a:r>
              <a:rPr lang="en-GB" dirty="0"/>
              <a:t>Soar Development Ltd</a:t>
            </a:r>
          </a:p>
        </p:txBody>
      </p:sp>
    </p:spTree>
    <p:extLst>
      <p:ext uri="{BB962C8B-B14F-4D97-AF65-F5344CB8AC3E}">
        <p14:creationId xmlns:p14="http://schemas.microsoft.com/office/powerpoint/2010/main" val="149408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A34B-9477-2C40-89B9-CF238483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Discussion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503-86D9-6449-906C-4F1C7960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Which of these areas do you do well, and which could you improve?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could you be more aware of your mindset and make shifts to help counter feelings of anxiety/worry?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3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921D-0842-DD45-BEC1-347748F2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Adult Ambassador</a:t>
            </a:r>
          </a:p>
        </p:txBody>
      </p:sp>
    </p:spTree>
    <p:extLst>
      <p:ext uri="{BB962C8B-B14F-4D97-AF65-F5344CB8AC3E}">
        <p14:creationId xmlns:p14="http://schemas.microsoft.com/office/powerpoint/2010/main" val="415943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12C8-5230-5842-AD76-6B2DB68A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9248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7FB1A9F2-6E8D-4141-AAAA-5AEFA788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Going through change</a:t>
            </a:r>
          </a:p>
        </p:txBody>
      </p:sp>
      <p:pic>
        <p:nvPicPr>
          <p:cNvPr id="8194" name="Content Placeholder 3" descr="change curve.jpg">
            <a:extLst>
              <a:ext uri="{FF2B5EF4-FFF2-40B4-BE49-F238E27FC236}">
                <a16:creationId xmlns:a16="http://schemas.microsoft.com/office/drawing/2014/main" id="{5417205A-07DD-F04D-93F9-59751A687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r="642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5AA3-0AE9-5842-AA8A-E616A5F7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</a:rPr>
              <a:t>Circles of Control and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Influence</a:t>
            </a:r>
          </a:p>
        </p:txBody>
      </p:sp>
      <p:pic>
        <p:nvPicPr>
          <p:cNvPr id="1026" name="Picture 2" descr="Surviving Friendly Fire – 3Q Leadership™ Blog">
            <a:extLst>
              <a:ext uri="{FF2B5EF4-FFF2-40B4-BE49-F238E27FC236}">
                <a16:creationId xmlns:a16="http://schemas.microsoft.com/office/drawing/2014/main" id="{0AA5509F-8FE0-E144-9F71-E11ED23E26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916832"/>
            <a:ext cx="4614432" cy="34608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97DB0CBA-EA3B-4CFF-B6E3-3BFEFF089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348706"/>
            <a:ext cx="4038600" cy="4525963"/>
          </a:xfrm>
        </p:spPr>
        <p:txBody>
          <a:bodyPr/>
          <a:lstStyle/>
          <a:p>
            <a:r>
              <a:rPr lang="en-US" dirty="0"/>
              <a:t>Importance of present-focus</a:t>
            </a:r>
          </a:p>
          <a:p>
            <a:r>
              <a:rPr lang="en-US" dirty="0"/>
              <a:t>Organisation and writing things down makes things more rational</a:t>
            </a:r>
          </a:p>
        </p:txBody>
      </p:sp>
    </p:spTree>
    <p:extLst>
      <p:ext uri="{BB962C8B-B14F-4D97-AF65-F5344CB8AC3E}">
        <p14:creationId xmlns:p14="http://schemas.microsoft.com/office/powerpoint/2010/main" val="390628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B82E-976B-9B47-AEC9-F55C0F14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AE75-F2A8-4943-B8DA-ED39512D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Managing difficult situations, keeping focused</a:t>
            </a:r>
          </a:p>
          <a:p>
            <a:r>
              <a:rPr lang="en-US" sz="2400" dirty="0"/>
              <a:t>We can develop this – but it’s </a:t>
            </a:r>
            <a:r>
              <a:rPr lang="en-US" sz="2400" u="sng" dirty="0"/>
              <a:t>not </a:t>
            </a:r>
            <a:r>
              <a:rPr lang="en-US" sz="2400" dirty="0"/>
              <a:t>about just keeping going, linked to our wellbeing</a:t>
            </a:r>
          </a:p>
          <a:p>
            <a:r>
              <a:rPr lang="en-US" sz="2400" dirty="0"/>
              <a:t>We are more able to be resilient when we are rested, energised and look after ourselves</a:t>
            </a:r>
          </a:p>
          <a:p>
            <a:r>
              <a:rPr lang="en-US" sz="2400" dirty="0"/>
              <a:t>Also acknowledging how we’ve dealt with past setbacks</a:t>
            </a:r>
          </a:p>
          <a:p>
            <a:r>
              <a:rPr lang="en-US" sz="2400" dirty="0"/>
              <a:t>Dealing with a lot of change can drain our resilience levels</a:t>
            </a:r>
          </a:p>
        </p:txBody>
      </p:sp>
      <p:pic>
        <p:nvPicPr>
          <p:cNvPr id="4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5709E6E-68DC-7F49-B44B-83862C2A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822472"/>
            <a:ext cx="2363610" cy="1760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45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4D62-A22C-D341-8158-A1A49461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Wellbeing activities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EFB31E-EEE6-5B4E-AD74-DCF36ECFC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04148"/>
            <a:ext cx="2266966" cy="1517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4B3901-5E13-4749-8C22-9A365BE0A46E}"/>
              </a:ext>
            </a:extLst>
          </p:cNvPr>
          <p:cNvSpPr txBox="1"/>
          <p:nvPr/>
        </p:nvSpPr>
        <p:spPr>
          <a:xfrm>
            <a:off x="1043608" y="1700808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Something that makes you laugh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Social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Being outdoors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Gratitude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Hobby/interest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Acts of kindness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Learning a new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Relaxation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 a goal</a:t>
            </a:r>
          </a:p>
        </p:txBody>
      </p:sp>
    </p:spTree>
    <p:extLst>
      <p:ext uri="{BB962C8B-B14F-4D97-AF65-F5344CB8AC3E}">
        <p14:creationId xmlns:p14="http://schemas.microsoft.com/office/powerpoint/2010/main" val="223309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4FDB-01AE-E14B-94F1-D2997A55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536B0-C4AB-A147-92B0-7E23E7903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What actions could you take to develop your resilience and manage change?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What wellbeing goals can you set yourself?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19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79-6536-FF40-B48A-7A2B4B72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252DC-C82D-0E42-8F14-D22B56773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“Stress occurs when the perceived pressure exceeds your perceived ability to cope.”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sz="2400" dirty="0"/>
              <a:t>Links to lack of control</a:t>
            </a:r>
          </a:p>
          <a:p>
            <a:r>
              <a:rPr lang="en-GB" sz="2400" dirty="0"/>
              <a:t>Importance of wellbeing, mindset and resilience</a:t>
            </a:r>
          </a:p>
          <a:p>
            <a:r>
              <a:rPr lang="en-GB" sz="2400" dirty="0"/>
              <a:t>Fight/flight/freeze – need to use rational brain</a:t>
            </a:r>
          </a:p>
          <a:p>
            <a:r>
              <a:rPr lang="en-GB" sz="2400" dirty="0"/>
              <a:t>Notice thinking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b="1" dirty="0"/>
              <a:t>	</a:t>
            </a:r>
            <a:r>
              <a:rPr lang="en-GB" sz="2600" b="1" dirty="0"/>
              <a:t>Unhelpful</a:t>
            </a:r>
          </a:p>
          <a:p>
            <a:pPr lvl="3">
              <a:defRPr/>
            </a:pPr>
            <a:r>
              <a:rPr lang="en-GB" dirty="0"/>
              <a:t>Labelling – I’m just not up to it</a:t>
            </a:r>
          </a:p>
          <a:p>
            <a:pPr lvl="3">
              <a:defRPr/>
            </a:pPr>
            <a:r>
              <a:rPr lang="en-GB" dirty="0"/>
              <a:t>Catastrophising – If I don’t get this done, it will be a disaster</a:t>
            </a:r>
          </a:p>
          <a:p>
            <a:pPr lvl="3">
              <a:defRPr/>
            </a:pPr>
            <a:r>
              <a:rPr lang="en-GB" dirty="0"/>
              <a:t>Over-generalising – I always get this sort of thing wrong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b="1" dirty="0"/>
              <a:t>	</a:t>
            </a:r>
            <a:r>
              <a:rPr lang="en-GB" sz="2600" b="1" dirty="0"/>
              <a:t>Helpful</a:t>
            </a:r>
          </a:p>
          <a:p>
            <a:pPr lvl="3">
              <a:defRPr/>
            </a:pPr>
            <a:r>
              <a:rPr lang="en-GB" dirty="0"/>
              <a:t>I am good enough</a:t>
            </a:r>
          </a:p>
          <a:p>
            <a:pPr lvl="3">
              <a:defRPr/>
            </a:pPr>
            <a:r>
              <a:rPr lang="en-GB" dirty="0"/>
              <a:t>I can do what is needed towards the success of the project</a:t>
            </a:r>
          </a:p>
          <a:p>
            <a:pPr lvl="3">
              <a:defRPr/>
            </a:pPr>
            <a:r>
              <a:rPr lang="en-GB" dirty="0"/>
              <a:t>I got this wrong this time, but I can do it differently</a:t>
            </a:r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8E1E-C54F-3F40-AE1D-D8AF47A3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Positive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C1F8-2370-814A-84CC-852C6CEA9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positive mindset is not about being ‘happy’ all the time, but instead it’s about focusing on what you can control</a:t>
            </a:r>
          </a:p>
          <a:p>
            <a:pPr lvl="1"/>
            <a:r>
              <a:rPr lang="en-US" dirty="0"/>
              <a:t>Your reaction</a:t>
            </a:r>
          </a:p>
          <a:p>
            <a:pPr lvl="1"/>
            <a:r>
              <a:rPr lang="en-US" dirty="0"/>
              <a:t>How you think about situations</a:t>
            </a:r>
          </a:p>
          <a:p>
            <a:pPr lvl="1"/>
            <a:r>
              <a:rPr lang="en-US" dirty="0"/>
              <a:t>Focusing on making the best of things and moving forwards</a:t>
            </a:r>
          </a:p>
          <a:p>
            <a:r>
              <a:rPr lang="en-US" dirty="0"/>
              <a:t>Actions:</a:t>
            </a:r>
          </a:p>
          <a:p>
            <a:pPr lvl="1"/>
            <a:r>
              <a:rPr lang="en-US" dirty="0"/>
              <a:t>Choose to be positive</a:t>
            </a:r>
          </a:p>
          <a:p>
            <a:pPr lvl="1"/>
            <a:r>
              <a:rPr lang="en-US" dirty="0"/>
              <a:t>Take personal responsibility (more active than passive or a ‘victim’)</a:t>
            </a:r>
          </a:p>
          <a:p>
            <a:pPr lvl="1"/>
            <a:r>
              <a:rPr lang="en-US" dirty="0"/>
              <a:t>Understand your impact</a:t>
            </a:r>
          </a:p>
          <a:p>
            <a:pPr lvl="1"/>
            <a:r>
              <a:rPr lang="en-US" dirty="0"/>
              <a:t>Set huge goals</a:t>
            </a:r>
          </a:p>
        </p:txBody>
      </p:sp>
      <p:pic>
        <p:nvPicPr>
          <p:cNvPr id="4" name="Picture 2" descr="C:\Program Files (x86)\Microsoft Office\MEDIA\CAGCAT10\j0302953.jpg">
            <a:extLst>
              <a:ext uri="{FF2B5EF4-FFF2-40B4-BE49-F238E27FC236}">
                <a16:creationId xmlns:a16="http://schemas.microsoft.com/office/drawing/2014/main" id="{20B6FEE4-606B-D746-AC80-36AA64AD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72" y="4581128"/>
            <a:ext cx="1335228" cy="18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46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4445-729A-DD4D-8986-38AB4516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Optimism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4ABE-E7A3-C543-A4F4-0F20A4098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Optimism vs. Pessimism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Optimistic explanations</a:t>
            </a:r>
          </a:p>
          <a:p>
            <a:pPr lvl="1"/>
            <a:r>
              <a:rPr lang="en-GB" dirty="0"/>
              <a:t>	</a:t>
            </a:r>
            <a:r>
              <a:rPr lang="en-GB" dirty="0">
                <a:solidFill>
                  <a:schemeClr val="accent4"/>
                </a:solidFill>
              </a:rPr>
              <a:t>Internalise successes, permanent</a:t>
            </a:r>
          </a:p>
          <a:p>
            <a:pPr lvl="1"/>
            <a:r>
              <a:rPr lang="en-GB" dirty="0">
                <a:solidFill>
                  <a:schemeClr val="accent4"/>
                </a:solidFill>
              </a:rPr>
              <a:t>	Externalise failure, temporary</a:t>
            </a:r>
          </a:p>
          <a:p>
            <a:pPr lvl="1"/>
            <a:endParaRPr lang="en-GB" dirty="0">
              <a:solidFill>
                <a:schemeClr val="accent4"/>
              </a:solidFill>
            </a:endParaRPr>
          </a:p>
          <a:p>
            <a:pPr marL="0" lvl="1" indent="0">
              <a:buNone/>
            </a:pPr>
            <a:r>
              <a:rPr lang="en-GB" sz="3200" dirty="0"/>
              <a:t>Hope for the future</a:t>
            </a:r>
          </a:p>
        </p:txBody>
      </p:sp>
      <p:pic>
        <p:nvPicPr>
          <p:cNvPr id="4" name="Picture 2" descr="C:\Program Files (x86)\Microsoft Office\MEDIA\CAGCAT10\j0297707.wmf">
            <a:extLst>
              <a:ext uri="{FF2B5EF4-FFF2-40B4-BE49-F238E27FC236}">
                <a16:creationId xmlns:a16="http://schemas.microsoft.com/office/drawing/2014/main" id="{5E756B0C-71A6-EF47-A98D-950950EDA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714426" cy="210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97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377</Words>
  <Application>Microsoft Macintosh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Managing Anxiety and Change</vt:lpstr>
      <vt:lpstr>Going through change</vt:lpstr>
      <vt:lpstr>Circles of Control and  Influence</vt:lpstr>
      <vt:lpstr>Resilience</vt:lpstr>
      <vt:lpstr>Wellbeing activities</vt:lpstr>
      <vt:lpstr>Discussion</vt:lpstr>
      <vt:lpstr>Stress</vt:lpstr>
      <vt:lpstr>Positive Mindset</vt:lpstr>
      <vt:lpstr>Optimism</vt:lpstr>
      <vt:lpstr>Discussion</vt:lpstr>
      <vt:lpstr>Adult Ambassador</vt:lpstr>
      <vt:lpstr>Questions?</vt:lpstr>
    </vt:vector>
  </TitlesOfParts>
  <Company>Barclays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Burgess, Stuart : Barclaycard</dc:creator>
  <cp:lastModifiedBy>Claire Burgess</cp:lastModifiedBy>
  <cp:revision>4</cp:revision>
  <dcterms:created xsi:type="dcterms:W3CDTF">2014-06-11T12:56:59Z</dcterms:created>
  <dcterms:modified xsi:type="dcterms:W3CDTF">2022-03-04T11:53:47Z</dcterms:modified>
</cp:coreProperties>
</file>